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67" r:id="rId2"/>
    <p:sldId id="330" r:id="rId3"/>
    <p:sldId id="317" r:id="rId4"/>
    <p:sldId id="327" r:id="rId5"/>
    <p:sldId id="325" r:id="rId6"/>
    <p:sldId id="326" r:id="rId7"/>
    <p:sldId id="328" r:id="rId8"/>
    <p:sldId id="331" r:id="rId9"/>
    <p:sldId id="332" r:id="rId10"/>
    <p:sldId id="336" r:id="rId11"/>
    <p:sldId id="337" r:id="rId12"/>
    <p:sldId id="338" r:id="rId13"/>
    <p:sldId id="339" r:id="rId14"/>
    <p:sldId id="340" r:id="rId15"/>
    <p:sldId id="341" r:id="rId16"/>
    <p:sldId id="366" r:id="rId17"/>
    <p:sldId id="367" r:id="rId18"/>
    <p:sldId id="377" r:id="rId19"/>
    <p:sldId id="368" r:id="rId20"/>
    <p:sldId id="379" r:id="rId21"/>
    <p:sldId id="370" r:id="rId22"/>
    <p:sldId id="371" r:id="rId23"/>
    <p:sldId id="378" r:id="rId24"/>
    <p:sldId id="380" r:id="rId25"/>
    <p:sldId id="364" r:id="rId26"/>
    <p:sldId id="372" r:id="rId27"/>
    <p:sldId id="365" r:id="rId28"/>
    <p:sldId id="361" r:id="rId29"/>
    <p:sldId id="375" r:id="rId30"/>
    <p:sldId id="376" r:id="rId31"/>
    <p:sldId id="346" r:id="rId32"/>
    <p:sldId id="348" r:id="rId33"/>
    <p:sldId id="363" r:id="rId34"/>
    <p:sldId id="347" r:id="rId35"/>
    <p:sldId id="349" r:id="rId36"/>
    <p:sldId id="350" r:id="rId37"/>
    <p:sldId id="351" r:id="rId38"/>
    <p:sldId id="353" r:id="rId39"/>
    <p:sldId id="355" r:id="rId40"/>
    <p:sldId id="354" r:id="rId41"/>
    <p:sldId id="356" r:id="rId42"/>
    <p:sldId id="357" r:id="rId43"/>
    <p:sldId id="358" r:id="rId44"/>
    <p:sldId id="359" r:id="rId45"/>
    <p:sldId id="360" r:id="rId46"/>
    <p:sldId id="362" r:id="rId4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99"/>
    <a:srgbClr val="0000CC"/>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46" autoAdjust="0"/>
    <p:restoredTop sz="94660"/>
  </p:normalViewPr>
  <p:slideViewPr>
    <p:cSldViewPr>
      <p:cViewPr varScale="1">
        <p:scale>
          <a:sx n="81" d="100"/>
          <a:sy n="81" d="100"/>
        </p:scale>
        <p:origin x="1378" y="4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62" d="100"/>
          <a:sy n="62" d="100"/>
        </p:scale>
        <p:origin x="-270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hdphoto1.wdp>
</file>

<file path=ppt/media/image1.jpeg>
</file>

<file path=ppt/media/image10.jpg>
</file>

<file path=ppt/media/image11.jpeg>
</file>

<file path=ppt/media/image12.jpg>
</file>

<file path=ppt/media/image13.jpg>
</file>

<file path=ppt/media/image14.jpg>
</file>

<file path=ppt/media/image15.jpg>
</file>

<file path=ppt/media/image16.jpg>
</file>

<file path=ppt/media/image17.gif>
</file>

<file path=ppt/media/image18.jpg>
</file>

<file path=ppt/media/image19.jpg>
</file>

<file path=ppt/media/image2.jpg>
</file>

<file path=ppt/media/image20.jpg>
</file>

<file path=ppt/media/image21.png>
</file>

<file path=ppt/media/image22.png>
</file>

<file path=ppt/media/image23.png>
</file>

<file path=ppt/media/image24.jpg>
</file>

<file path=ppt/media/image25.jpg>
</file>

<file path=ppt/media/image26.jpg>
</file>

<file path=ppt/media/image27.jpeg>
</file>

<file path=ppt/media/image28.jpeg>
</file>

<file path=ppt/media/image29.jpeg>
</file>

<file path=ppt/media/image3.jpeg>
</file>

<file path=ppt/media/image30.jpg>
</file>

<file path=ppt/media/image31.jpg>
</file>

<file path=ppt/media/image32.png>
</file>

<file path=ppt/media/image33.png>
</file>

<file path=ppt/media/image34.png>
</file>

<file path=ppt/media/image35.jpeg>
</file>

<file path=ppt/media/image36.png>
</file>

<file path=ppt/media/image37.jpg>
</file>

<file path=ppt/media/image4.jp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C9AECA0-A784-46AA-AFF0-52D3548798AC}" type="datetimeFigureOut">
              <a:rPr lang="zh-CN" altLang="en-US" smtClean="0"/>
              <a:t>2020/3/10</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507EA50-12CC-4C75-8BA4-B4C46897095F}" type="slidenum">
              <a:rPr lang="zh-CN" altLang="en-US" smtClean="0"/>
              <a:t>‹#›</a:t>
            </a:fld>
            <a:endParaRPr lang="zh-CN" altLang="en-US"/>
          </a:p>
        </p:txBody>
      </p:sp>
    </p:spTree>
    <p:extLst>
      <p:ext uri="{BB962C8B-B14F-4D97-AF65-F5344CB8AC3E}">
        <p14:creationId xmlns:p14="http://schemas.microsoft.com/office/powerpoint/2010/main" val="1558581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3/10/2020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10.jpg"/></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2.jpg"/></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4.jpg"/></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6.jpg"/><Relationship Id="rId4" Type="http://schemas.openxmlformats.org/officeDocument/2006/relationships/image" Target="../media/image15.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7.gif"/></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9.jpg"/><Relationship Id="rId4" Type="http://schemas.openxmlformats.org/officeDocument/2006/relationships/image" Target="../media/image18.jpg"/></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20.jpg"/></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24.jpg"/></Relationships>
</file>

<file path=ppt/slides/_rels/slide2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24.jpg"/></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26.jpg"/><Relationship Id="rId4" Type="http://schemas.openxmlformats.org/officeDocument/2006/relationships/image" Target="../media/image25.jpg"/></Relationships>
</file>

<file path=ppt/slides/_rels/slide29.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30.jp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31.jpg"/></Relationships>
</file>

<file path=ppt/slides/_rels/slide3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99"/>
        </a:solidFill>
        <a:effectLst/>
      </p:bgPr>
    </p:bg>
    <p:spTree>
      <p:nvGrpSpPr>
        <p:cNvPr id="1" name=""/>
        <p:cNvGrpSpPr/>
        <p:nvPr/>
      </p:nvGrpSpPr>
      <p:grpSpPr>
        <a:xfrm>
          <a:off x="0" y="0"/>
          <a:ext cx="0" cy="0"/>
          <a:chOff x="0" y="0"/>
          <a:chExt cx="0" cy="0"/>
        </a:xfrm>
      </p:grpSpPr>
      <p:sp>
        <p:nvSpPr>
          <p:cNvPr id="3" name="TextBox 2"/>
          <p:cNvSpPr txBox="1"/>
          <p:nvPr/>
        </p:nvSpPr>
        <p:spPr>
          <a:xfrm>
            <a:off x="1752600" y="1244025"/>
            <a:ext cx="4722768" cy="584775"/>
          </a:xfrm>
          <a:prstGeom prst="rect">
            <a:avLst/>
          </a:prstGeom>
          <a:noFill/>
        </p:spPr>
        <p:txBody>
          <a:bodyPr wrap="none" rtlCol="0">
            <a:spAutoFit/>
          </a:bodyPr>
          <a:lstStyle/>
          <a:p>
            <a:r>
              <a:rPr lang="zh-CN" altLang="en-US" sz="3200" b="1" dirty="0">
                <a:solidFill>
                  <a:schemeClr val="bg1"/>
                </a:solidFill>
                <a:latin typeface="黑体" panose="02010609060101010101" pitchFamily="49" charset="-122"/>
                <a:ea typeface="黑体" panose="02010609060101010101" pitchFamily="49" charset="-122"/>
              </a:rPr>
              <a:t>初中    历史    九年级</a:t>
            </a:r>
          </a:p>
        </p:txBody>
      </p:sp>
      <p:sp>
        <p:nvSpPr>
          <p:cNvPr id="4" name="TextBox 3"/>
          <p:cNvSpPr txBox="1"/>
          <p:nvPr/>
        </p:nvSpPr>
        <p:spPr>
          <a:xfrm>
            <a:off x="533400" y="2971800"/>
            <a:ext cx="7903126" cy="1015663"/>
          </a:xfrm>
          <a:prstGeom prst="rect">
            <a:avLst/>
          </a:prstGeom>
          <a:noFill/>
        </p:spPr>
        <p:txBody>
          <a:bodyPr wrap="none" rtlCol="0">
            <a:spAutoFit/>
          </a:bodyPr>
          <a:lstStyle/>
          <a:p>
            <a:pPr>
              <a:lnSpc>
                <a:spcPct val="150000"/>
              </a:lnSpc>
            </a:pPr>
            <a:r>
              <a:rPr lang="zh-CN" altLang="en-US" sz="4000" b="1" dirty="0">
                <a:solidFill>
                  <a:schemeClr val="bg1"/>
                </a:solidFill>
                <a:latin typeface="黑体" panose="02010609060101010101" pitchFamily="49" charset="-122"/>
                <a:ea typeface="黑体" panose="02010609060101010101" pitchFamily="49" charset="-122"/>
              </a:rPr>
              <a:t>中国古代史复习</a:t>
            </a:r>
            <a:r>
              <a:rPr lang="en-US" altLang="zh-CN" sz="4000" b="1" dirty="0">
                <a:solidFill>
                  <a:schemeClr val="bg1"/>
                </a:solidFill>
                <a:latin typeface="黑体" panose="02010609060101010101" pitchFamily="49" charset="-122"/>
                <a:ea typeface="黑体" panose="02010609060101010101" pitchFamily="49" charset="-122"/>
              </a:rPr>
              <a:t>—</a:t>
            </a:r>
            <a:r>
              <a:rPr lang="zh-CN" altLang="en-US" sz="4000" b="1" dirty="0">
                <a:solidFill>
                  <a:schemeClr val="bg1"/>
                </a:solidFill>
                <a:latin typeface="黑体" panose="02010609060101010101" pitchFamily="49" charset="-122"/>
                <a:ea typeface="黑体" panose="02010609060101010101" pitchFamily="49" charset="-122"/>
              </a:rPr>
              <a:t>辽宋夏金元时期</a:t>
            </a:r>
          </a:p>
        </p:txBody>
      </p:sp>
    </p:spTree>
    <p:extLst>
      <p:ext uri="{BB962C8B-B14F-4D97-AF65-F5344CB8AC3E}">
        <p14:creationId xmlns:p14="http://schemas.microsoft.com/office/powerpoint/2010/main" val="1220655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67155" cy="6858000"/>
          </a:xfrm>
          <a:prstGeom prst="rect">
            <a:avLst/>
          </a:prstGeom>
        </p:spPr>
      </p:pic>
      <p:sp>
        <p:nvSpPr>
          <p:cNvPr id="4" name="TextBox 3"/>
          <p:cNvSpPr txBox="1"/>
          <p:nvPr/>
        </p:nvSpPr>
        <p:spPr>
          <a:xfrm>
            <a:off x="4191000" y="253425"/>
            <a:ext cx="4716356" cy="584775"/>
          </a:xfrm>
          <a:prstGeom prst="rect">
            <a:avLst/>
          </a:prstGeom>
          <a:noFill/>
        </p:spPr>
        <p:txBody>
          <a:bodyPr wrap="none" rtlCol="0">
            <a:spAutoFit/>
          </a:bodyPr>
          <a:lstStyle/>
          <a:p>
            <a:r>
              <a:rPr lang="zh-CN" altLang="en-US" sz="3200" b="1" dirty="0">
                <a:solidFill>
                  <a:schemeClr val="bg1"/>
                </a:solidFill>
                <a:latin typeface="黑体" panose="02010609060101010101" pitchFamily="49" charset="-122"/>
                <a:ea typeface="黑体" panose="02010609060101010101" pitchFamily="49" charset="-122"/>
              </a:rPr>
              <a:t>民族关系发展和社会变化</a:t>
            </a:r>
          </a:p>
        </p:txBody>
      </p:sp>
      <p:sp>
        <p:nvSpPr>
          <p:cNvPr id="5" name="矩形 4"/>
          <p:cNvSpPr/>
          <p:nvPr/>
        </p:nvSpPr>
        <p:spPr>
          <a:xfrm>
            <a:off x="15240" y="191869"/>
            <a:ext cx="4267199" cy="707886"/>
          </a:xfrm>
          <a:prstGeom prst="rect">
            <a:avLst/>
          </a:prstGeom>
          <a:noFill/>
        </p:spPr>
        <p:txBody>
          <a:bodyPr wrap="square" lIns="91440" tIns="45720" rIns="91440" bIns="45720">
            <a:spAutoFit/>
          </a:bodyPr>
          <a:lstStyle/>
          <a:p>
            <a:pPr algn="ctr"/>
            <a:r>
              <a:rPr lang="zh-CN" altLang="en-US" sz="4000" b="1" cap="none" spc="0" dirty="0">
                <a:ln w="3175">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p>
        </p:txBody>
      </p:sp>
      <p:sp>
        <p:nvSpPr>
          <p:cNvPr id="3" name="任意多边形 2"/>
          <p:cNvSpPr/>
          <p:nvPr/>
        </p:nvSpPr>
        <p:spPr>
          <a:xfrm>
            <a:off x="45720" y="1447800"/>
            <a:ext cx="9052560" cy="1524050"/>
          </a:xfrm>
          <a:custGeom>
            <a:avLst/>
            <a:gdLst>
              <a:gd name="connsiteX0" fmla="*/ 0 w 9052560"/>
              <a:gd name="connsiteY0" fmla="*/ 0 h 1524050"/>
              <a:gd name="connsiteX1" fmla="*/ 1737360 w 9052560"/>
              <a:gd name="connsiteY1" fmla="*/ 1371600 h 1524050"/>
              <a:gd name="connsiteX2" fmla="*/ 3169920 w 9052560"/>
              <a:gd name="connsiteY2" fmla="*/ 624840 h 1524050"/>
              <a:gd name="connsiteX3" fmla="*/ 4511040 w 9052560"/>
              <a:gd name="connsiteY3" fmla="*/ 1524000 h 1524050"/>
              <a:gd name="connsiteX4" fmla="*/ 5806440 w 9052560"/>
              <a:gd name="connsiteY4" fmla="*/ 670560 h 1524050"/>
              <a:gd name="connsiteX5" fmla="*/ 7284720 w 9052560"/>
              <a:gd name="connsiteY5" fmla="*/ 1508760 h 1524050"/>
              <a:gd name="connsiteX6" fmla="*/ 9052560 w 9052560"/>
              <a:gd name="connsiteY6" fmla="*/ 518160 h 15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52560" h="1524050">
                <a:moveTo>
                  <a:pt x="0" y="0"/>
                </a:moveTo>
                <a:cubicBezTo>
                  <a:pt x="604520" y="633730"/>
                  <a:pt x="1209040" y="1267460"/>
                  <a:pt x="1737360" y="1371600"/>
                </a:cubicBezTo>
                <a:cubicBezTo>
                  <a:pt x="2265680" y="1475740"/>
                  <a:pt x="2707640" y="599440"/>
                  <a:pt x="3169920" y="624840"/>
                </a:cubicBezTo>
                <a:cubicBezTo>
                  <a:pt x="3632200" y="650240"/>
                  <a:pt x="4071620" y="1516380"/>
                  <a:pt x="4511040" y="1524000"/>
                </a:cubicBezTo>
                <a:cubicBezTo>
                  <a:pt x="4950460" y="1531620"/>
                  <a:pt x="5344160" y="673100"/>
                  <a:pt x="5806440" y="670560"/>
                </a:cubicBezTo>
                <a:cubicBezTo>
                  <a:pt x="6268720" y="668020"/>
                  <a:pt x="6743700" y="1534160"/>
                  <a:pt x="7284720" y="1508760"/>
                </a:cubicBezTo>
                <a:cubicBezTo>
                  <a:pt x="7825740" y="1483360"/>
                  <a:pt x="8439150" y="1000760"/>
                  <a:pt x="9052560" y="518160"/>
                </a:cubicBez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93800" y="16764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4871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2782517" y="17188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4001717" y="2286000"/>
            <a:ext cx="798883" cy="79575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23"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5373317" y="18288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67449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8070769" y="16764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p:cNvSpPr txBox="1"/>
          <p:nvPr/>
        </p:nvSpPr>
        <p:spPr>
          <a:xfrm>
            <a:off x="370546"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1</a:t>
            </a:r>
            <a:endParaRPr lang="zh-CN" altLang="en-US" sz="3200" b="1" dirty="0">
              <a:latin typeface="黑体" panose="02010609060101010101" pitchFamily="49" charset="-122"/>
              <a:ea typeface="黑体" panose="02010609060101010101" pitchFamily="49" charset="-122"/>
            </a:endParaRPr>
          </a:p>
        </p:txBody>
      </p:sp>
      <p:sp>
        <p:nvSpPr>
          <p:cNvPr id="29" name="TextBox 28"/>
          <p:cNvSpPr txBox="1"/>
          <p:nvPr/>
        </p:nvSpPr>
        <p:spPr>
          <a:xfrm>
            <a:off x="1680066" y="2438400"/>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2</a:t>
            </a:r>
            <a:endParaRPr lang="zh-CN" altLang="en-US" sz="3200" b="1" dirty="0">
              <a:latin typeface="黑体" panose="02010609060101010101" pitchFamily="49" charset="-122"/>
              <a:ea typeface="黑体" panose="02010609060101010101" pitchFamily="49" charset="-122"/>
            </a:endParaRPr>
          </a:p>
        </p:txBody>
      </p:sp>
      <p:sp>
        <p:nvSpPr>
          <p:cNvPr id="30" name="TextBox 29"/>
          <p:cNvSpPr txBox="1"/>
          <p:nvPr/>
        </p:nvSpPr>
        <p:spPr>
          <a:xfrm>
            <a:off x="2986231" y="182433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3</a:t>
            </a:r>
            <a:endParaRPr lang="zh-CN" altLang="en-US" sz="3200" b="1" dirty="0">
              <a:latin typeface="黑体" panose="02010609060101010101" pitchFamily="49" charset="-122"/>
              <a:ea typeface="黑体" panose="02010609060101010101" pitchFamily="49" charset="-122"/>
            </a:endParaRPr>
          </a:p>
        </p:txBody>
      </p:sp>
      <p:sp>
        <p:nvSpPr>
          <p:cNvPr id="31" name="TextBox 30"/>
          <p:cNvSpPr txBox="1"/>
          <p:nvPr/>
        </p:nvSpPr>
        <p:spPr>
          <a:xfrm>
            <a:off x="4180546" y="2409112"/>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38" name="TextBox 37"/>
          <p:cNvSpPr txBox="1"/>
          <p:nvPr/>
        </p:nvSpPr>
        <p:spPr>
          <a:xfrm>
            <a:off x="5577031" y="194625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39" name="TextBox 38"/>
          <p:cNvSpPr txBox="1"/>
          <p:nvPr/>
        </p:nvSpPr>
        <p:spPr>
          <a:xfrm>
            <a:off x="6948631" y="247378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40" name="TextBox 39"/>
          <p:cNvSpPr txBox="1"/>
          <p:nvPr/>
        </p:nvSpPr>
        <p:spPr>
          <a:xfrm>
            <a:off x="8274483"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7</a:t>
            </a:r>
            <a:endParaRPr lang="zh-CN" altLang="en-US" sz="3200" b="1" dirty="0">
              <a:latin typeface="黑体" panose="02010609060101010101" pitchFamily="49" charset="-122"/>
              <a:ea typeface="黑体" panose="02010609060101010101" pitchFamily="49" charset="-122"/>
            </a:endParaRPr>
          </a:p>
        </p:txBody>
      </p:sp>
      <p:sp>
        <p:nvSpPr>
          <p:cNvPr id="41" name="TextBox 40"/>
          <p:cNvSpPr txBox="1"/>
          <p:nvPr/>
        </p:nvSpPr>
        <p:spPr>
          <a:xfrm>
            <a:off x="152400" y="29670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时</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空</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定</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位</a:t>
            </a:r>
          </a:p>
        </p:txBody>
      </p:sp>
      <p:sp>
        <p:nvSpPr>
          <p:cNvPr id="42" name="TextBox 41"/>
          <p:cNvSpPr txBox="1"/>
          <p:nvPr/>
        </p:nvSpPr>
        <p:spPr>
          <a:xfrm>
            <a:off x="1473960" y="36528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单元概述</a:t>
            </a:r>
          </a:p>
        </p:txBody>
      </p:sp>
      <p:sp>
        <p:nvSpPr>
          <p:cNvPr id="22" name="TextBox 21"/>
          <p:cNvSpPr txBox="1"/>
          <p:nvPr/>
        </p:nvSpPr>
        <p:spPr>
          <a:xfrm>
            <a:off x="2830279" y="299388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知识框架</a:t>
            </a:r>
          </a:p>
        </p:txBody>
      </p:sp>
      <p:sp>
        <p:nvSpPr>
          <p:cNvPr id="26" name="TextBox 25"/>
          <p:cNvSpPr txBox="1"/>
          <p:nvPr/>
        </p:nvSpPr>
        <p:spPr>
          <a:xfrm>
            <a:off x="4049479" y="3652896"/>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快速记忆</a:t>
            </a:r>
          </a:p>
        </p:txBody>
      </p:sp>
    </p:spTree>
    <p:extLst>
      <p:ext uri="{BB962C8B-B14F-4D97-AF65-F5344CB8AC3E}">
        <p14:creationId xmlns:p14="http://schemas.microsoft.com/office/powerpoint/2010/main" val="2130529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up)">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66800"/>
            <a:ext cx="9138064" cy="5715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快速记忆</a:t>
              </a:r>
            </a:p>
          </p:txBody>
        </p:sp>
      </p:grpSp>
      <p:sp>
        <p:nvSpPr>
          <p:cNvPr id="10" name="圆角矩形 9"/>
          <p:cNvSpPr/>
          <p:nvPr/>
        </p:nvSpPr>
        <p:spPr>
          <a:xfrm>
            <a:off x="91440" y="1143000"/>
            <a:ext cx="320040" cy="38100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a:off x="54826" y="4191000"/>
            <a:ext cx="356654" cy="259080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93612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circle(in)">
                                      <p:cBhvr>
                                        <p:cTn id="12"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快速记忆</a:t>
              </a:r>
            </a:p>
          </p:txBody>
        </p:sp>
      </p:grpSp>
      <p:pic>
        <p:nvPicPr>
          <p:cNvPr id="174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219200"/>
            <a:ext cx="9144000" cy="5638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圆角矩形 11"/>
          <p:cNvSpPr/>
          <p:nvPr/>
        </p:nvSpPr>
        <p:spPr>
          <a:xfrm>
            <a:off x="63278" y="3581400"/>
            <a:ext cx="265868" cy="106680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54826" y="6248400"/>
            <a:ext cx="274320" cy="53340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18474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circle(in)">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circle(in)">
                                      <p:cBhvr>
                                        <p:cTn id="12"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快速记忆</a:t>
              </a:r>
            </a:p>
          </p:txBody>
        </p:sp>
      </p:grpSp>
      <p:sp>
        <p:nvSpPr>
          <p:cNvPr id="10" name="TextBox 9"/>
          <p:cNvSpPr txBox="1"/>
          <p:nvPr/>
        </p:nvSpPr>
        <p:spPr>
          <a:xfrm>
            <a:off x="761156" y="2721114"/>
            <a:ext cx="7675676" cy="707886"/>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pPr algn="ctr"/>
            <a:r>
              <a:rPr lang="en-US" altLang="zh-CN" sz="4000" b="1" dirty="0"/>
              <a:t>5</a:t>
            </a:r>
            <a:r>
              <a:rPr lang="zh-CN" altLang="en-US" sz="4000" b="1" dirty="0"/>
              <a:t>分钟，快速记忆“考点清单”</a:t>
            </a:r>
          </a:p>
        </p:txBody>
      </p:sp>
    </p:spTree>
    <p:extLst>
      <p:ext uri="{BB962C8B-B14F-4D97-AF65-F5344CB8AC3E}">
        <p14:creationId xmlns:p14="http://schemas.microsoft.com/office/powerpoint/2010/main" val="4289081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67155" cy="6858000"/>
          </a:xfrm>
          <a:prstGeom prst="rect">
            <a:avLst/>
          </a:prstGeom>
        </p:spPr>
      </p:pic>
      <p:sp>
        <p:nvSpPr>
          <p:cNvPr id="4" name="TextBox 3"/>
          <p:cNvSpPr txBox="1"/>
          <p:nvPr/>
        </p:nvSpPr>
        <p:spPr>
          <a:xfrm>
            <a:off x="4191000" y="253425"/>
            <a:ext cx="4716356" cy="584775"/>
          </a:xfrm>
          <a:prstGeom prst="rect">
            <a:avLst/>
          </a:prstGeom>
          <a:noFill/>
        </p:spPr>
        <p:txBody>
          <a:bodyPr wrap="none" rtlCol="0">
            <a:spAutoFit/>
          </a:bodyPr>
          <a:lstStyle/>
          <a:p>
            <a:r>
              <a:rPr lang="zh-CN" altLang="en-US" sz="3200" b="1" dirty="0">
                <a:solidFill>
                  <a:schemeClr val="bg1"/>
                </a:solidFill>
                <a:latin typeface="黑体" panose="02010609060101010101" pitchFamily="49" charset="-122"/>
                <a:ea typeface="黑体" panose="02010609060101010101" pitchFamily="49" charset="-122"/>
              </a:rPr>
              <a:t>民族关系发展和社会变化</a:t>
            </a:r>
          </a:p>
        </p:txBody>
      </p:sp>
      <p:sp>
        <p:nvSpPr>
          <p:cNvPr id="5" name="矩形 4"/>
          <p:cNvSpPr/>
          <p:nvPr/>
        </p:nvSpPr>
        <p:spPr>
          <a:xfrm>
            <a:off x="15240" y="191869"/>
            <a:ext cx="4267199" cy="707886"/>
          </a:xfrm>
          <a:prstGeom prst="rect">
            <a:avLst/>
          </a:prstGeom>
          <a:noFill/>
        </p:spPr>
        <p:txBody>
          <a:bodyPr wrap="square" lIns="91440" tIns="45720" rIns="91440" bIns="45720">
            <a:spAutoFit/>
          </a:bodyPr>
          <a:lstStyle/>
          <a:p>
            <a:pPr algn="ctr"/>
            <a:r>
              <a:rPr lang="zh-CN" altLang="en-US" sz="4000" b="1" cap="none" spc="0" dirty="0">
                <a:ln w="3175">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p>
        </p:txBody>
      </p:sp>
      <p:sp>
        <p:nvSpPr>
          <p:cNvPr id="3" name="任意多边形 2"/>
          <p:cNvSpPr/>
          <p:nvPr/>
        </p:nvSpPr>
        <p:spPr>
          <a:xfrm>
            <a:off x="45720" y="1447800"/>
            <a:ext cx="9052560" cy="1524050"/>
          </a:xfrm>
          <a:custGeom>
            <a:avLst/>
            <a:gdLst>
              <a:gd name="connsiteX0" fmla="*/ 0 w 9052560"/>
              <a:gd name="connsiteY0" fmla="*/ 0 h 1524050"/>
              <a:gd name="connsiteX1" fmla="*/ 1737360 w 9052560"/>
              <a:gd name="connsiteY1" fmla="*/ 1371600 h 1524050"/>
              <a:gd name="connsiteX2" fmla="*/ 3169920 w 9052560"/>
              <a:gd name="connsiteY2" fmla="*/ 624840 h 1524050"/>
              <a:gd name="connsiteX3" fmla="*/ 4511040 w 9052560"/>
              <a:gd name="connsiteY3" fmla="*/ 1524000 h 1524050"/>
              <a:gd name="connsiteX4" fmla="*/ 5806440 w 9052560"/>
              <a:gd name="connsiteY4" fmla="*/ 670560 h 1524050"/>
              <a:gd name="connsiteX5" fmla="*/ 7284720 w 9052560"/>
              <a:gd name="connsiteY5" fmla="*/ 1508760 h 1524050"/>
              <a:gd name="connsiteX6" fmla="*/ 9052560 w 9052560"/>
              <a:gd name="connsiteY6" fmla="*/ 518160 h 15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52560" h="1524050">
                <a:moveTo>
                  <a:pt x="0" y="0"/>
                </a:moveTo>
                <a:cubicBezTo>
                  <a:pt x="604520" y="633730"/>
                  <a:pt x="1209040" y="1267460"/>
                  <a:pt x="1737360" y="1371600"/>
                </a:cubicBezTo>
                <a:cubicBezTo>
                  <a:pt x="2265680" y="1475740"/>
                  <a:pt x="2707640" y="599440"/>
                  <a:pt x="3169920" y="624840"/>
                </a:cubicBezTo>
                <a:cubicBezTo>
                  <a:pt x="3632200" y="650240"/>
                  <a:pt x="4071620" y="1516380"/>
                  <a:pt x="4511040" y="1524000"/>
                </a:cubicBezTo>
                <a:cubicBezTo>
                  <a:pt x="4950460" y="1531620"/>
                  <a:pt x="5344160" y="673100"/>
                  <a:pt x="5806440" y="670560"/>
                </a:cubicBezTo>
                <a:cubicBezTo>
                  <a:pt x="6268720" y="668020"/>
                  <a:pt x="6743700" y="1534160"/>
                  <a:pt x="7284720" y="1508760"/>
                </a:cubicBezTo>
                <a:cubicBezTo>
                  <a:pt x="7825740" y="1483360"/>
                  <a:pt x="8439150" y="1000760"/>
                  <a:pt x="9052560" y="518160"/>
                </a:cubicBez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93800" y="16764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4871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2782517" y="17188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4001717" y="2286000"/>
            <a:ext cx="798883" cy="79575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23"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5373317" y="18288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67449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8070769" y="16764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p:cNvSpPr txBox="1"/>
          <p:nvPr/>
        </p:nvSpPr>
        <p:spPr>
          <a:xfrm>
            <a:off x="370546"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1</a:t>
            </a:r>
            <a:endParaRPr lang="zh-CN" altLang="en-US" sz="3200" b="1" dirty="0">
              <a:latin typeface="黑体" panose="02010609060101010101" pitchFamily="49" charset="-122"/>
              <a:ea typeface="黑体" panose="02010609060101010101" pitchFamily="49" charset="-122"/>
            </a:endParaRPr>
          </a:p>
        </p:txBody>
      </p:sp>
      <p:sp>
        <p:nvSpPr>
          <p:cNvPr id="29" name="TextBox 28"/>
          <p:cNvSpPr txBox="1"/>
          <p:nvPr/>
        </p:nvSpPr>
        <p:spPr>
          <a:xfrm>
            <a:off x="1680066" y="2438400"/>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2</a:t>
            </a:r>
            <a:endParaRPr lang="zh-CN" altLang="en-US" sz="3200" b="1" dirty="0">
              <a:latin typeface="黑体" panose="02010609060101010101" pitchFamily="49" charset="-122"/>
              <a:ea typeface="黑体" panose="02010609060101010101" pitchFamily="49" charset="-122"/>
            </a:endParaRPr>
          </a:p>
        </p:txBody>
      </p:sp>
      <p:sp>
        <p:nvSpPr>
          <p:cNvPr id="30" name="TextBox 29"/>
          <p:cNvSpPr txBox="1"/>
          <p:nvPr/>
        </p:nvSpPr>
        <p:spPr>
          <a:xfrm>
            <a:off x="2986231" y="182433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3</a:t>
            </a:r>
            <a:endParaRPr lang="zh-CN" altLang="en-US" sz="3200" b="1" dirty="0">
              <a:latin typeface="黑体" panose="02010609060101010101" pitchFamily="49" charset="-122"/>
              <a:ea typeface="黑体" panose="02010609060101010101" pitchFamily="49" charset="-122"/>
            </a:endParaRPr>
          </a:p>
        </p:txBody>
      </p:sp>
      <p:sp>
        <p:nvSpPr>
          <p:cNvPr id="31" name="TextBox 30"/>
          <p:cNvSpPr txBox="1"/>
          <p:nvPr/>
        </p:nvSpPr>
        <p:spPr>
          <a:xfrm>
            <a:off x="4180546" y="2409112"/>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38" name="TextBox 37"/>
          <p:cNvSpPr txBox="1"/>
          <p:nvPr/>
        </p:nvSpPr>
        <p:spPr>
          <a:xfrm>
            <a:off x="5577031" y="194625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39" name="TextBox 38"/>
          <p:cNvSpPr txBox="1"/>
          <p:nvPr/>
        </p:nvSpPr>
        <p:spPr>
          <a:xfrm>
            <a:off x="6948631" y="247378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40" name="TextBox 39"/>
          <p:cNvSpPr txBox="1"/>
          <p:nvPr/>
        </p:nvSpPr>
        <p:spPr>
          <a:xfrm>
            <a:off x="8274483"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7</a:t>
            </a:r>
            <a:endParaRPr lang="zh-CN" altLang="en-US" sz="3200" b="1" dirty="0">
              <a:latin typeface="黑体" panose="02010609060101010101" pitchFamily="49" charset="-122"/>
              <a:ea typeface="黑体" panose="02010609060101010101" pitchFamily="49" charset="-122"/>
            </a:endParaRPr>
          </a:p>
        </p:txBody>
      </p:sp>
      <p:sp>
        <p:nvSpPr>
          <p:cNvPr id="41" name="TextBox 40"/>
          <p:cNvSpPr txBox="1"/>
          <p:nvPr/>
        </p:nvSpPr>
        <p:spPr>
          <a:xfrm>
            <a:off x="152400" y="29670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时</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空</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定</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位</a:t>
            </a:r>
          </a:p>
        </p:txBody>
      </p:sp>
      <p:sp>
        <p:nvSpPr>
          <p:cNvPr id="42" name="TextBox 41"/>
          <p:cNvSpPr txBox="1"/>
          <p:nvPr/>
        </p:nvSpPr>
        <p:spPr>
          <a:xfrm>
            <a:off x="1473960" y="36528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单元概述</a:t>
            </a:r>
          </a:p>
        </p:txBody>
      </p:sp>
      <p:sp>
        <p:nvSpPr>
          <p:cNvPr id="22" name="TextBox 21"/>
          <p:cNvSpPr txBox="1"/>
          <p:nvPr/>
        </p:nvSpPr>
        <p:spPr>
          <a:xfrm>
            <a:off x="2830279" y="299388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知识框架</a:t>
            </a:r>
          </a:p>
        </p:txBody>
      </p:sp>
      <p:sp>
        <p:nvSpPr>
          <p:cNvPr id="26" name="TextBox 25"/>
          <p:cNvSpPr txBox="1"/>
          <p:nvPr/>
        </p:nvSpPr>
        <p:spPr>
          <a:xfrm>
            <a:off x="4049479" y="3652896"/>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快速记忆</a:t>
            </a:r>
          </a:p>
        </p:txBody>
      </p:sp>
      <p:sp>
        <p:nvSpPr>
          <p:cNvPr id="27" name="TextBox 26"/>
          <p:cNvSpPr txBox="1"/>
          <p:nvPr/>
        </p:nvSpPr>
        <p:spPr>
          <a:xfrm>
            <a:off x="5373317" y="2973944"/>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spTree>
    <p:extLst>
      <p:ext uri="{BB962C8B-B14F-4D97-AF65-F5344CB8AC3E}">
        <p14:creationId xmlns:p14="http://schemas.microsoft.com/office/powerpoint/2010/main" val="288269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 y="1447800"/>
            <a:ext cx="3378137" cy="5257800"/>
          </a:xfrm>
          <a:prstGeom prst="rect">
            <a:avLst/>
          </a:prstGeom>
        </p:spPr>
      </p:pic>
      <p:grpSp>
        <p:nvGrpSpPr>
          <p:cNvPr id="5" name="组合 4"/>
          <p:cNvGrpSpPr/>
          <p:nvPr/>
        </p:nvGrpSpPr>
        <p:grpSpPr>
          <a:xfrm>
            <a:off x="3810000" y="2259568"/>
            <a:ext cx="5151120" cy="4293632"/>
            <a:chOff x="4432664" y="2514600"/>
            <a:chExt cx="4680856" cy="3991617"/>
          </a:xfrm>
        </p:grpSpPr>
        <p:sp>
          <p:nvSpPr>
            <p:cNvPr id="10" name="TextBox 9"/>
            <p:cNvSpPr txBox="1"/>
            <p:nvPr/>
          </p:nvSpPr>
          <p:spPr>
            <a:xfrm>
              <a:off x="5562600" y="6019800"/>
              <a:ext cx="2810692" cy="486417"/>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pPr algn="ctr"/>
              <a:r>
                <a:rPr lang="zh-CN" altLang="en-US" b="1" dirty="0"/>
                <a:t>陈桥驿兵变遗址</a:t>
              </a:r>
            </a:p>
          </p:txBody>
        </p:sp>
        <p:pic>
          <p:nvPicPr>
            <p:cNvPr id="1028" name="Picture 4" descr="http://img1.jinciwei.cn/mmbiz_jpg/mV2yH5ss846GUTiaNWiaMeCiaD96DRGVvpDiaicmyFJYiauXuC1kCFrPVXws5icaJPubtFVnSToaBribwb1KPT9bibX3mcQ/640?wx_fmt=jpe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32664" y="2514600"/>
              <a:ext cx="4680856" cy="3276600"/>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矩形 13"/>
          <p:cNvSpPr/>
          <p:nvPr/>
        </p:nvSpPr>
        <p:spPr>
          <a:xfrm>
            <a:off x="5632048" y="762000"/>
            <a:ext cx="2368952" cy="923330"/>
          </a:xfrm>
          <a:prstGeom prst="rect">
            <a:avLst/>
          </a:prstGeom>
          <a:solidFill>
            <a:srgbClr val="002060"/>
          </a:solidFill>
          <a:ln>
            <a:solidFill>
              <a:srgbClr val="FFFF00"/>
            </a:solidFill>
          </a:ln>
        </p:spPr>
        <p:txBody>
          <a:bodyPr wrap="square" rtlCol="0">
            <a:spAutoFit/>
          </a:bodyPr>
          <a:lstStyle/>
          <a:p>
            <a:pPr>
              <a:lnSpc>
                <a:spcPct val="150000"/>
              </a:lnSpc>
            </a:pPr>
            <a:r>
              <a:rPr lang="zh-CN" altLang="en-US" sz="3600" b="1" dirty="0">
                <a:solidFill>
                  <a:srgbClr val="FFFF00"/>
                </a:solidFill>
                <a:latin typeface="黑体" panose="02010609060101010101" pitchFamily="49" charset="-122"/>
                <a:ea typeface="黑体" panose="02010609060101010101" pitchFamily="49" charset="-122"/>
              </a:rPr>
              <a:t>北宋建立</a:t>
            </a:r>
            <a:endParaRPr lang="zh-CN" altLang="zh-CN" sz="36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685899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sp>
        <p:nvSpPr>
          <p:cNvPr id="3" name="矩形 2"/>
          <p:cNvSpPr/>
          <p:nvPr/>
        </p:nvSpPr>
        <p:spPr>
          <a:xfrm>
            <a:off x="167640" y="990600"/>
            <a:ext cx="4099560" cy="1592744"/>
          </a:xfrm>
          <a:prstGeom prst="rect">
            <a:avLst/>
          </a:prstGeom>
          <a:solidFill>
            <a:srgbClr val="002060"/>
          </a:solidFill>
          <a:ln>
            <a:solidFill>
              <a:schemeClr val="bg1"/>
            </a:solidFill>
          </a:ln>
        </p:spPr>
        <p:txBody>
          <a:bodyPr wrap="square" rtlCol="0">
            <a:spAutoFit/>
          </a:bodyPr>
          <a:lstStyle/>
          <a:p>
            <a:pPr>
              <a:lnSpc>
                <a:spcPts val="3900"/>
              </a:lnSpc>
            </a:pPr>
            <a:r>
              <a:rPr lang="zh-CN" altLang="en-US" sz="2800" b="1" dirty="0">
                <a:solidFill>
                  <a:schemeClr val="bg1"/>
                </a:solidFill>
                <a:latin typeface="黑体" panose="02010609060101010101" pitchFamily="49" charset="-122"/>
                <a:ea typeface="黑体" panose="02010609060101010101" pitchFamily="49" charset="-122"/>
              </a:rPr>
              <a:t>“曾因国难披金甲，</a:t>
            </a:r>
            <a:endParaRPr lang="en-US" altLang="zh-CN" sz="2800" b="1" dirty="0">
              <a:solidFill>
                <a:schemeClr val="bg1"/>
              </a:solidFill>
              <a:latin typeface="黑体" panose="02010609060101010101" pitchFamily="49" charset="-122"/>
              <a:ea typeface="黑体" panose="02010609060101010101" pitchFamily="49" charset="-122"/>
            </a:endParaRPr>
          </a:p>
          <a:p>
            <a:pPr>
              <a:lnSpc>
                <a:spcPts val="3900"/>
              </a:lnSpc>
            </a:pPr>
            <a:r>
              <a:rPr lang="zh-CN" altLang="en-US" sz="2800" b="1" dirty="0">
                <a:solidFill>
                  <a:schemeClr val="bg1"/>
                </a:solidFill>
                <a:latin typeface="黑体" panose="02010609060101010101" pitchFamily="49" charset="-122"/>
                <a:ea typeface="黑体" panose="02010609060101010101" pitchFamily="49" charset="-122"/>
              </a:rPr>
              <a:t>  不为家贫卖宝刀。”</a:t>
            </a:r>
            <a:r>
              <a:rPr lang="en-US" altLang="zh-CN" sz="2800" b="1" dirty="0">
                <a:solidFill>
                  <a:schemeClr val="bg1"/>
                </a:solidFill>
                <a:latin typeface="黑体" panose="02010609060101010101" pitchFamily="49" charset="-122"/>
                <a:ea typeface="黑体" panose="02010609060101010101" pitchFamily="49" charset="-122"/>
              </a:rPr>
              <a:t> </a:t>
            </a:r>
          </a:p>
          <a:p>
            <a:pPr>
              <a:lnSpc>
                <a:spcPts val="3900"/>
              </a:lnSpc>
            </a:pPr>
            <a:r>
              <a:rPr lang="en-US" altLang="zh-CN" sz="2800" b="1" dirty="0">
                <a:solidFill>
                  <a:schemeClr val="bg1"/>
                </a:solidFill>
                <a:latin typeface="黑体" panose="02010609060101010101" pitchFamily="49" charset="-122"/>
                <a:ea typeface="黑体" panose="02010609060101010101" pitchFamily="49" charset="-122"/>
              </a:rPr>
              <a:t>        ——《</a:t>
            </a:r>
            <a:r>
              <a:rPr lang="zh-CN" altLang="en-US" sz="2800" b="1" dirty="0">
                <a:solidFill>
                  <a:schemeClr val="bg1"/>
                </a:solidFill>
                <a:latin typeface="黑体" panose="02010609060101010101" pitchFamily="49" charset="-122"/>
                <a:ea typeface="黑体" panose="02010609060101010101" pitchFamily="49" charset="-122"/>
              </a:rPr>
              <a:t>退将诗</a:t>
            </a:r>
            <a:r>
              <a:rPr lang="en-US" altLang="zh-CN" sz="2800" b="1" dirty="0">
                <a:solidFill>
                  <a:schemeClr val="bg1"/>
                </a:solidFill>
                <a:latin typeface="黑体" panose="02010609060101010101" pitchFamily="49" charset="-122"/>
                <a:ea typeface="黑体" panose="02010609060101010101" pitchFamily="49" charset="-122"/>
              </a:rPr>
              <a:t>》</a:t>
            </a:r>
          </a:p>
        </p:txBody>
      </p:sp>
      <p:sp>
        <p:nvSpPr>
          <p:cNvPr id="12" name="矩形 11"/>
          <p:cNvSpPr/>
          <p:nvPr/>
        </p:nvSpPr>
        <p:spPr>
          <a:xfrm>
            <a:off x="105974" y="4388113"/>
            <a:ext cx="3551626" cy="793487"/>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600" b="1" dirty="0">
                <a:solidFill>
                  <a:srgbClr val="FFFF00"/>
                </a:solidFill>
                <a:latin typeface="黑体" panose="02010609060101010101" pitchFamily="49" charset="-122"/>
                <a:ea typeface="黑体" panose="02010609060101010101" pitchFamily="49" charset="-122"/>
              </a:rPr>
              <a:t>重文轻武政策</a:t>
            </a:r>
            <a:endParaRPr lang="zh-CN" altLang="zh-CN" sz="3600" b="1" dirty="0">
              <a:solidFill>
                <a:srgbClr val="FFFF00"/>
              </a:solidFill>
              <a:latin typeface="黑体" panose="02010609060101010101" pitchFamily="49" charset="-122"/>
              <a:ea typeface="黑体" panose="02010609060101010101" pitchFamily="49" charset="-122"/>
            </a:endParaRP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5800" y="400207"/>
            <a:ext cx="4613434" cy="6381593"/>
          </a:xfrm>
          <a:prstGeom prst="rect">
            <a:avLst/>
          </a:prstGeom>
        </p:spPr>
      </p:pic>
      <p:sp>
        <p:nvSpPr>
          <p:cNvPr id="11" name="矩形 10"/>
          <p:cNvSpPr/>
          <p:nvPr/>
        </p:nvSpPr>
        <p:spPr>
          <a:xfrm>
            <a:off x="137160" y="2667000"/>
            <a:ext cx="4099560" cy="1592744"/>
          </a:xfrm>
          <a:prstGeom prst="rect">
            <a:avLst/>
          </a:prstGeom>
          <a:solidFill>
            <a:srgbClr val="002060"/>
          </a:solidFill>
          <a:ln>
            <a:solidFill>
              <a:schemeClr val="bg1"/>
            </a:solidFill>
          </a:ln>
        </p:spPr>
        <p:txBody>
          <a:bodyPr wrap="square" rtlCol="0">
            <a:spAutoFit/>
          </a:bodyPr>
          <a:lstStyle/>
          <a:p>
            <a:pPr>
              <a:lnSpc>
                <a:spcPts val="3900"/>
              </a:lnSpc>
            </a:pPr>
            <a:r>
              <a:rPr lang="zh-CN" altLang="en-US" sz="2800" b="1" dirty="0">
                <a:solidFill>
                  <a:schemeClr val="bg1"/>
                </a:solidFill>
                <a:latin typeface="黑体" panose="02010609060101010101" pitchFamily="49" charset="-122"/>
                <a:ea typeface="黑体" panose="02010609060101010101" pitchFamily="49" charset="-122"/>
              </a:rPr>
              <a:t>北宋初年有谚语曰：“做人莫做军，</a:t>
            </a:r>
            <a:endParaRPr lang="en-US" altLang="zh-CN" sz="2800" b="1" dirty="0">
              <a:solidFill>
                <a:schemeClr val="bg1"/>
              </a:solidFill>
              <a:latin typeface="黑体" panose="02010609060101010101" pitchFamily="49" charset="-122"/>
              <a:ea typeface="黑体" panose="02010609060101010101" pitchFamily="49" charset="-122"/>
            </a:endParaRPr>
          </a:p>
          <a:p>
            <a:pPr>
              <a:lnSpc>
                <a:spcPts val="3900"/>
              </a:lnSpc>
            </a:pPr>
            <a:r>
              <a:rPr lang="zh-CN" altLang="en-US" sz="2800" b="1" dirty="0">
                <a:solidFill>
                  <a:schemeClr val="bg1"/>
                </a:solidFill>
                <a:latin typeface="黑体" panose="02010609060101010101" pitchFamily="49" charset="-122"/>
                <a:ea typeface="黑体" panose="02010609060101010101" pitchFamily="49" charset="-122"/>
              </a:rPr>
              <a:t>  做铁莫做针。”</a:t>
            </a:r>
          </a:p>
        </p:txBody>
      </p:sp>
      <p:sp>
        <p:nvSpPr>
          <p:cNvPr id="13" name="矩形 12"/>
          <p:cNvSpPr/>
          <p:nvPr/>
        </p:nvSpPr>
        <p:spPr>
          <a:xfrm>
            <a:off x="121920" y="5334000"/>
            <a:ext cx="4145280" cy="1284006"/>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特点：文臣统兵，</a:t>
            </a:r>
            <a:endParaRPr lang="en-US" altLang="zh-CN" sz="2800" b="1" dirty="0">
              <a:solidFill>
                <a:srgbClr val="FFFF00"/>
              </a:solidFill>
              <a:latin typeface="黑体" panose="02010609060101010101" pitchFamily="49" charset="-122"/>
              <a:ea typeface="黑体" panose="02010609060101010101" pitchFamily="49" charset="-122"/>
            </a:endParaRPr>
          </a:p>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改革和发展了科举制度</a:t>
            </a:r>
            <a:endParaRPr lang="zh-CN" altLang="zh-CN" sz="2800" b="1" dirty="0">
              <a:solidFill>
                <a:srgbClr val="FFFF00"/>
              </a:solidFill>
              <a:latin typeface="黑体" panose="02010609060101010101" pitchFamily="49" charset="-122"/>
              <a:ea typeface="黑体" panose="02010609060101010101" pitchFamily="49" charset="-122"/>
            </a:endParaRPr>
          </a:p>
        </p:txBody>
      </p:sp>
      <p:sp>
        <p:nvSpPr>
          <p:cNvPr id="14" name="矩形 13"/>
          <p:cNvSpPr/>
          <p:nvPr/>
        </p:nvSpPr>
        <p:spPr>
          <a:xfrm>
            <a:off x="4495800" y="943213"/>
            <a:ext cx="4613434" cy="3323987"/>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影响：</a:t>
            </a:r>
            <a:endParaRPr lang="en-US" altLang="zh-CN" sz="2800" b="1" dirty="0">
              <a:solidFill>
                <a:srgbClr val="FFFF00"/>
              </a:solidFill>
              <a:latin typeface="黑体" panose="02010609060101010101" pitchFamily="49" charset="-122"/>
              <a:ea typeface="黑体" panose="02010609060101010101" pitchFamily="49" charset="-122"/>
            </a:endParaRPr>
          </a:p>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a:t>
            </a:r>
            <a:r>
              <a:rPr lang="en-US" altLang="zh-CN" sz="2800" b="1" dirty="0">
                <a:solidFill>
                  <a:srgbClr val="FFFF00"/>
                </a:solidFill>
                <a:latin typeface="黑体" panose="02010609060101010101" pitchFamily="49" charset="-122"/>
                <a:ea typeface="黑体" panose="02010609060101010101" pitchFamily="49" charset="-122"/>
              </a:rPr>
              <a:t>1</a:t>
            </a:r>
            <a:r>
              <a:rPr lang="zh-CN" altLang="en-US" sz="2800" b="1" dirty="0">
                <a:solidFill>
                  <a:srgbClr val="FFFF00"/>
                </a:solidFill>
                <a:latin typeface="黑体" panose="02010609060101010101" pitchFamily="49" charset="-122"/>
                <a:ea typeface="黑体" panose="02010609060101010101" pitchFamily="49" charset="-122"/>
              </a:rPr>
              <a:t>）积极：有利于政权的稳固和社会的安定；</a:t>
            </a:r>
            <a:endParaRPr lang="en-US" altLang="zh-CN" sz="2800" b="1" dirty="0">
              <a:solidFill>
                <a:srgbClr val="FFFF00"/>
              </a:solidFill>
              <a:latin typeface="黑体" panose="02010609060101010101" pitchFamily="49" charset="-122"/>
              <a:ea typeface="黑体" panose="02010609060101010101" pitchFamily="49" charset="-122"/>
            </a:endParaRPr>
          </a:p>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a:t>
            </a:r>
            <a:r>
              <a:rPr lang="en-US" altLang="zh-CN" sz="2800" b="1" dirty="0">
                <a:solidFill>
                  <a:srgbClr val="FFFF00"/>
                </a:solidFill>
                <a:latin typeface="黑体" panose="02010609060101010101" pitchFamily="49" charset="-122"/>
                <a:ea typeface="黑体" panose="02010609060101010101" pitchFamily="49" charset="-122"/>
              </a:rPr>
              <a:t>2</a:t>
            </a:r>
            <a:r>
              <a:rPr lang="zh-CN" altLang="en-US" sz="2800" b="1" dirty="0">
                <a:solidFill>
                  <a:srgbClr val="FFFF00"/>
                </a:solidFill>
                <a:latin typeface="黑体" panose="02010609060101010101" pitchFamily="49" charset="-122"/>
                <a:ea typeface="黑体" panose="02010609060101010101" pitchFamily="49" charset="-122"/>
              </a:rPr>
              <a:t>）消极：削弱了军队的战斗力。</a:t>
            </a:r>
            <a:endParaRPr lang="zh-CN" altLang="zh-CN" sz="28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6752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 y="947737"/>
            <a:ext cx="8077200" cy="5834063"/>
          </a:xfrm>
          <a:prstGeom prst="rect">
            <a:avLst/>
          </a:prstGeom>
        </p:spPr>
      </p:pic>
      <p:sp>
        <p:nvSpPr>
          <p:cNvPr id="10" name="矩形 9"/>
          <p:cNvSpPr/>
          <p:nvPr/>
        </p:nvSpPr>
        <p:spPr>
          <a:xfrm>
            <a:off x="3581400" y="152400"/>
            <a:ext cx="4739640"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与北宋并立的少数民族政权：</a:t>
            </a:r>
            <a:endParaRPr lang="zh-CN" altLang="zh-CN" sz="2800" b="1" dirty="0">
              <a:solidFill>
                <a:srgbClr val="FFFF00"/>
              </a:solidFill>
              <a:latin typeface="黑体" panose="02010609060101010101" pitchFamily="49" charset="-122"/>
              <a:ea typeface="黑体" panose="02010609060101010101" pitchFamily="49" charset="-122"/>
            </a:endParaRPr>
          </a:p>
        </p:txBody>
      </p:sp>
      <p:sp>
        <p:nvSpPr>
          <p:cNvPr id="11" name="矩形 10"/>
          <p:cNvSpPr/>
          <p:nvPr/>
        </p:nvSpPr>
        <p:spPr>
          <a:xfrm>
            <a:off x="4598994" y="981670"/>
            <a:ext cx="2377440" cy="923330"/>
          </a:xfrm>
          <a:prstGeom prst="rect">
            <a:avLst/>
          </a:prstGeom>
          <a:solidFill>
            <a:srgbClr val="002060"/>
          </a:solidFill>
          <a:ln>
            <a:solidFill>
              <a:srgbClr val="FFFF00"/>
            </a:solidFill>
          </a:ln>
        </p:spPr>
        <p:txBody>
          <a:bodyPr wrap="square" rtlCol="0">
            <a:spAutoFit/>
          </a:bodyPr>
          <a:lstStyle/>
          <a:p>
            <a:pPr>
              <a:lnSpc>
                <a:spcPct val="150000"/>
              </a:lnSpc>
            </a:pPr>
            <a:r>
              <a:rPr lang="zh-CN" altLang="en-US" sz="3600" b="1" dirty="0">
                <a:solidFill>
                  <a:srgbClr val="FFFF00"/>
                </a:solidFill>
                <a:latin typeface="黑体" panose="02010609060101010101" pitchFamily="49" charset="-122"/>
                <a:ea typeface="黑体" panose="02010609060101010101" pitchFamily="49" charset="-122"/>
              </a:rPr>
              <a:t>辽、西夏</a:t>
            </a:r>
            <a:endParaRPr lang="zh-CN" altLang="zh-CN" sz="3600" b="1" dirty="0">
              <a:solidFill>
                <a:srgbClr val="FFFF00"/>
              </a:solidFill>
              <a:latin typeface="黑体" panose="02010609060101010101" pitchFamily="49" charset="-122"/>
              <a:ea typeface="黑体" panose="02010609060101010101" pitchFamily="49" charset="-122"/>
            </a:endParaRPr>
          </a:p>
        </p:txBody>
      </p:sp>
      <p:cxnSp>
        <p:nvCxnSpPr>
          <p:cNvPr id="4" name="直接箭头连接符 3"/>
          <p:cNvCxnSpPr/>
          <p:nvPr/>
        </p:nvCxnSpPr>
        <p:spPr>
          <a:xfrm flipH="1">
            <a:off x="5322894" y="2895600"/>
            <a:ext cx="87306" cy="1371600"/>
          </a:xfrm>
          <a:prstGeom prst="straightConnector1">
            <a:avLst/>
          </a:prstGeom>
          <a:ln w="571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5638800" y="3195935"/>
            <a:ext cx="1828800"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澶渊之盟</a:t>
            </a:r>
            <a:endParaRPr lang="zh-CN" altLang="zh-CN" sz="28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363823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sp>
        <p:nvSpPr>
          <p:cNvPr id="10" name="矩形 9"/>
          <p:cNvSpPr/>
          <p:nvPr/>
        </p:nvSpPr>
        <p:spPr>
          <a:xfrm>
            <a:off x="3581400" y="152400"/>
            <a:ext cx="4739640"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与南宋并立的少数民族政权：</a:t>
            </a:r>
            <a:endParaRPr lang="zh-CN" altLang="zh-CN" sz="2800" b="1" dirty="0">
              <a:solidFill>
                <a:srgbClr val="FFFF00"/>
              </a:solidFill>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971931"/>
            <a:ext cx="7772400" cy="5809869"/>
          </a:xfrm>
          <a:prstGeom prst="rect">
            <a:avLst/>
          </a:prstGeom>
        </p:spPr>
      </p:pic>
      <p:sp>
        <p:nvSpPr>
          <p:cNvPr id="13" name="矩形 12"/>
          <p:cNvSpPr/>
          <p:nvPr/>
        </p:nvSpPr>
        <p:spPr>
          <a:xfrm>
            <a:off x="4598994" y="981670"/>
            <a:ext cx="2377440" cy="793487"/>
          </a:xfrm>
          <a:prstGeom prst="rect">
            <a:avLst/>
          </a:prstGeom>
          <a:solidFill>
            <a:srgbClr val="002060"/>
          </a:solidFill>
          <a:ln>
            <a:solidFill>
              <a:srgbClr val="FFFF00"/>
            </a:solidFill>
          </a:ln>
        </p:spPr>
        <p:txBody>
          <a:bodyPr wrap="square" rtlCol="0">
            <a:spAutoFit/>
          </a:bodyPr>
          <a:lstStyle/>
          <a:p>
            <a:pPr>
              <a:lnSpc>
                <a:spcPct val="150000"/>
              </a:lnSpc>
            </a:pPr>
            <a:r>
              <a:rPr lang="zh-CN" altLang="en-US" sz="3600" b="1" dirty="0">
                <a:solidFill>
                  <a:srgbClr val="FFFF00"/>
                </a:solidFill>
                <a:latin typeface="黑体" panose="02010609060101010101" pitchFamily="49" charset="-122"/>
                <a:ea typeface="黑体" panose="02010609060101010101" pitchFamily="49" charset="-122"/>
              </a:rPr>
              <a:t>西夏、金</a:t>
            </a:r>
            <a:endParaRPr lang="zh-CN" altLang="zh-CN" sz="3600" b="1" dirty="0">
              <a:solidFill>
                <a:srgbClr val="FFFF00"/>
              </a:solidFill>
              <a:latin typeface="黑体" panose="02010609060101010101" pitchFamily="49" charset="-122"/>
              <a:ea typeface="黑体" panose="02010609060101010101" pitchFamily="49" charset="-122"/>
            </a:endParaRPr>
          </a:p>
        </p:txBody>
      </p:sp>
      <p:cxnSp>
        <p:nvCxnSpPr>
          <p:cNvPr id="15" name="直接箭头连接符 14"/>
          <p:cNvCxnSpPr/>
          <p:nvPr/>
        </p:nvCxnSpPr>
        <p:spPr>
          <a:xfrm flipH="1">
            <a:off x="5715000" y="3048000"/>
            <a:ext cx="533400" cy="1752600"/>
          </a:xfrm>
          <a:prstGeom prst="straightConnector1">
            <a:avLst/>
          </a:prstGeom>
          <a:ln w="571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477000" y="3306925"/>
            <a:ext cx="1828800" cy="637675"/>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岳飞抗金</a:t>
            </a:r>
            <a:endParaRPr lang="zh-CN" altLang="zh-CN" sz="2800" b="1" dirty="0">
              <a:solidFill>
                <a:srgbClr val="FFFF00"/>
              </a:solidFill>
              <a:latin typeface="黑体" panose="02010609060101010101" pitchFamily="49" charset="-122"/>
              <a:ea typeface="黑体" panose="02010609060101010101" pitchFamily="49" charset="-122"/>
            </a:endParaRPr>
          </a:p>
        </p:txBody>
      </p:sp>
      <p:sp>
        <p:nvSpPr>
          <p:cNvPr id="17" name="矩形 16"/>
          <p:cNvSpPr/>
          <p:nvPr/>
        </p:nvSpPr>
        <p:spPr>
          <a:xfrm>
            <a:off x="6477000" y="4073235"/>
            <a:ext cx="1828800" cy="637675"/>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宋金议和</a:t>
            </a:r>
            <a:endParaRPr lang="zh-CN" altLang="zh-CN" sz="28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96024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arn(inVertical)">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down)">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down)">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animBg="1"/>
      <p:bldP spid="1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sp>
        <p:nvSpPr>
          <p:cNvPr id="12" name="矩形 11"/>
          <p:cNvSpPr/>
          <p:nvPr/>
        </p:nvSpPr>
        <p:spPr>
          <a:xfrm>
            <a:off x="49206" y="4388113"/>
            <a:ext cx="4294194" cy="637675"/>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2800" b="1" dirty="0">
                <a:solidFill>
                  <a:srgbClr val="FFFF00"/>
                </a:solidFill>
                <a:latin typeface="黑体" panose="02010609060101010101" pitchFamily="49" charset="-122"/>
                <a:ea typeface="黑体" panose="02010609060101010101" pitchFamily="49" charset="-122"/>
              </a:rPr>
              <a:t>农业、手工业重心在南方</a:t>
            </a:r>
            <a:endParaRPr lang="zh-CN" altLang="zh-CN" sz="2800" b="1" dirty="0">
              <a:solidFill>
                <a:srgbClr val="FFFF00"/>
              </a:solidFill>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1124" y="76200"/>
            <a:ext cx="4732876" cy="3886874"/>
          </a:xfrm>
          <a:prstGeom prst="rect">
            <a:avLst/>
          </a:prstGeom>
        </p:spPr>
      </p:pic>
      <p:pic>
        <p:nvPicPr>
          <p:cNvPr id="4" name="图片 3"/>
          <p:cNvPicPr>
            <a:picLocks noChangeAspect="1"/>
          </p:cNvPicPr>
          <p:nvPr/>
        </p:nvPicPr>
        <p:blipFill rotWithShape="1">
          <a:blip r:embed="rId5">
            <a:extLst>
              <a:ext uri="{28A0092B-C50C-407E-A947-70E740481C1C}">
                <a14:useLocalDpi xmlns:a14="http://schemas.microsoft.com/office/drawing/2010/main" val="0"/>
              </a:ext>
            </a:extLst>
          </a:blip>
          <a:srcRect l="5376"/>
          <a:stretch/>
        </p:blipFill>
        <p:spPr>
          <a:xfrm rot="16200000">
            <a:off x="5405809" y="3043608"/>
            <a:ext cx="2758748" cy="4717636"/>
          </a:xfrm>
          <a:prstGeom prst="rect">
            <a:avLst/>
          </a:prstGeom>
        </p:spPr>
      </p:pic>
      <p:sp>
        <p:nvSpPr>
          <p:cNvPr id="13" name="矩形 12"/>
          <p:cNvSpPr/>
          <p:nvPr/>
        </p:nvSpPr>
        <p:spPr>
          <a:xfrm>
            <a:off x="129540" y="1802993"/>
            <a:ext cx="4061460" cy="1092607"/>
          </a:xfrm>
          <a:prstGeom prst="rect">
            <a:avLst/>
          </a:prstGeom>
          <a:solidFill>
            <a:srgbClr val="002060"/>
          </a:solidFill>
          <a:ln>
            <a:solidFill>
              <a:schemeClr val="bg1"/>
            </a:solidFill>
          </a:ln>
        </p:spPr>
        <p:txBody>
          <a:bodyPr wrap="square" rtlCol="0">
            <a:spAutoFit/>
          </a:bodyPr>
          <a:lstStyle/>
          <a:p>
            <a:pPr>
              <a:lnSpc>
                <a:spcPts val="3900"/>
              </a:lnSpc>
            </a:pPr>
            <a:r>
              <a:rPr lang="zh-CN" altLang="en-US" sz="2800" b="1" dirty="0">
                <a:solidFill>
                  <a:schemeClr val="bg1"/>
                </a:solidFill>
                <a:latin typeface="黑体" panose="02010609060101010101" pitchFamily="49" charset="-122"/>
                <a:ea typeface="黑体" panose="02010609060101010101" pitchFamily="49" charset="-122"/>
              </a:rPr>
              <a:t> “苏湖熟，天下足”。</a:t>
            </a:r>
            <a:endParaRPr lang="en-US" altLang="zh-CN" sz="2800" b="1" dirty="0">
              <a:solidFill>
                <a:schemeClr val="bg1"/>
              </a:solidFill>
              <a:latin typeface="黑体" panose="02010609060101010101" pitchFamily="49" charset="-122"/>
              <a:ea typeface="黑体" panose="02010609060101010101" pitchFamily="49" charset="-122"/>
            </a:endParaRPr>
          </a:p>
          <a:p>
            <a:pPr>
              <a:lnSpc>
                <a:spcPts val="3900"/>
              </a:lnSpc>
            </a:pPr>
            <a:r>
              <a:rPr lang="en-US" altLang="zh-CN" sz="2800" b="1" dirty="0">
                <a:solidFill>
                  <a:schemeClr val="bg1"/>
                </a:solidFill>
                <a:latin typeface="黑体" panose="02010609060101010101" pitchFamily="49" charset="-122"/>
                <a:ea typeface="黑体" panose="02010609060101010101" pitchFamily="49" charset="-122"/>
              </a:rPr>
              <a:t>             ——</a:t>
            </a:r>
            <a:r>
              <a:rPr lang="zh-CN" altLang="en-US" sz="2800" b="1" dirty="0">
                <a:solidFill>
                  <a:schemeClr val="bg1"/>
                </a:solidFill>
                <a:latin typeface="黑体" panose="02010609060101010101" pitchFamily="49" charset="-122"/>
                <a:ea typeface="黑体" panose="02010609060101010101" pitchFamily="49" charset="-122"/>
              </a:rPr>
              <a:t>谚语</a:t>
            </a:r>
            <a:endParaRPr lang="en-US" altLang="zh-CN" sz="2800" b="1" dirty="0">
              <a:solidFill>
                <a:schemeClr val="bg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4122291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https://timgsa.baidu.com/timg?image&amp;quality=80&amp;size=b9999_10000&amp;sec=1581317980700&amp;di=adcdcd4f1fb2b988120b7ce2563f87b9&amp;imgtype=0&amp;src=http%3A%2F%2Fpic2.16pic.com%2F00%2F54%2F39%2F16pic_5439649_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0480"/>
            <a:ext cx="9296400" cy="6888480"/>
          </a:xfrm>
          <a:prstGeom prst="rect">
            <a:avLst/>
          </a:prstGeom>
          <a:noFill/>
          <a:extLst>
            <a:ext uri="{909E8E84-426E-40DD-AFC4-6F175D3DCCD1}">
              <a14:hiddenFill xmlns:a14="http://schemas.microsoft.com/office/drawing/2010/main">
                <a:solidFill>
                  <a:srgbClr val="FFFFFF"/>
                </a:solidFill>
              </a14:hiddenFill>
            </a:ext>
          </a:extLst>
        </p:spPr>
      </p:pic>
      <p:sp>
        <p:nvSpPr>
          <p:cNvPr id="3" name="右箭头 2"/>
          <p:cNvSpPr/>
          <p:nvPr/>
        </p:nvSpPr>
        <p:spPr>
          <a:xfrm>
            <a:off x="0" y="3335233"/>
            <a:ext cx="9143998" cy="533400"/>
          </a:xfrm>
          <a:prstGeom prst="rightArrow">
            <a:avLst/>
          </a:prstGeom>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4" name="矩形 3"/>
          <p:cNvSpPr/>
          <p:nvPr/>
        </p:nvSpPr>
        <p:spPr>
          <a:xfrm>
            <a:off x="6781800" y="3103217"/>
            <a:ext cx="195727" cy="609600"/>
          </a:xfrm>
          <a:prstGeom prst="rect">
            <a:avLst/>
          </a:prstGeom>
          <a:solidFill>
            <a:srgbClr val="0000CC"/>
          </a:solidFill>
          <a:ln>
            <a:solidFill>
              <a:srgbClr val="FFFF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5" name="TextBox 4"/>
          <p:cNvSpPr txBox="1"/>
          <p:nvPr/>
        </p:nvSpPr>
        <p:spPr>
          <a:xfrm>
            <a:off x="6513216" y="3810000"/>
            <a:ext cx="732893" cy="523220"/>
          </a:xfrm>
          <a:prstGeom prst="rect">
            <a:avLst/>
          </a:prstGeom>
          <a:noFill/>
        </p:spPr>
        <p:txBody>
          <a:bodyPr wrap="none" rtlCol="0">
            <a:spAutoFit/>
          </a:bodyPr>
          <a:lstStyle/>
          <a:p>
            <a:r>
              <a:rPr lang="en-US" altLang="zh-CN" sz="2800" b="1" dirty="0">
                <a:solidFill>
                  <a:srgbClr val="FFFF00"/>
                </a:solidFill>
              </a:rPr>
              <a:t>907</a:t>
            </a:r>
            <a:endParaRPr lang="zh-CN" altLang="en-US" sz="2800" b="1" dirty="0">
              <a:solidFill>
                <a:srgbClr val="FFFF00"/>
              </a:solidFill>
            </a:endParaRPr>
          </a:p>
        </p:txBody>
      </p:sp>
      <p:sp>
        <p:nvSpPr>
          <p:cNvPr id="6" name="矩形 5"/>
          <p:cNvSpPr/>
          <p:nvPr/>
        </p:nvSpPr>
        <p:spPr>
          <a:xfrm>
            <a:off x="275283" y="3103217"/>
            <a:ext cx="195727" cy="609600"/>
          </a:xfrm>
          <a:prstGeom prst="rect">
            <a:avLst/>
          </a:prstGeom>
          <a:solidFill>
            <a:srgbClr val="0000CC"/>
          </a:solidFill>
          <a:ln>
            <a:solidFill>
              <a:srgbClr val="FFFF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7" name="TextBox 6"/>
          <p:cNvSpPr txBox="1"/>
          <p:nvPr/>
        </p:nvSpPr>
        <p:spPr>
          <a:xfrm>
            <a:off x="0" y="3896380"/>
            <a:ext cx="732893" cy="523220"/>
          </a:xfrm>
          <a:prstGeom prst="rect">
            <a:avLst/>
          </a:prstGeom>
          <a:noFill/>
        </p:spPr>
        <p:txBody>
          <a:bodyPr wrap="none" rtlCol="0">
            <a:spAutoFit/>
          </a:bodyPr>
          <a:lstStyle/>
          <a:p>
            <a:r>
              <a:rPr lang="en-US" altLang="zh-CN" sz="2800" b="1" dirty="0">
                <a:solidFill>
                  <a:srgbClr val="FFFF00"/>
                </a:solidFill>
              </a:rPr>
              <a:t>589</a:t>
            </a:r>
            <a:endParaRPr lang="zh-CN" altLang="en-US" sz="2800" b="1" dirty="0">
              <a:solidFill>
                <a:srgbClr val="FFFF00"/>
              </a:solidFill>
            </a:endParaRPr>
          </a:p>
        </p:txBody>
      </p:sp>
      <p:sp>
        <p:nvSpPr>
          <p:cNvPr id="8" name="TextBox 7"/>
          <p:cNvSpPr txBox="1"/>
          <p:nvPr/>
        </p:nvSpPr>
        <p:spPr>
          <a:xfrm>
            <a:off x="1496120" y="1828800"/>
            <a:ext cx="3480440" cy="584775"/>
          </a:xfrm>
          <a:prstGeom prst="rect">
            <a:avLst/>
          </a:prstGeom>
          <a:noFill/>
        </p:spPr>
        <p:txBody>
          <a:bodyPr wrap="none" rtlCol="0">
            <a:spAutoFit/>
          </a:bodyPr>
          <a:lstStyle/>
          <a:p>
            <a:r>
              <a:rPr lang="zh-CN" altLang="en-US" sz="3200" b="1" dirty="0">
                <a:solidFill>
                  <a:srgbClr val="FFFF00"/>
                </a:solidFill>
                <a:latin typeface="黑体" panose="02010609060101010101" pitchFamily="49" charset="-122"/>
                <a:ea typeface="黑体" panose="02010609060101010101" pitchFamily="49" charset="-122"/>
              </a:rPr>
              <a:t>繁荣与开放的时代</a:t>
            </a:r>
          </a:p>
        </p:txBody>
      </p:sp>
      <p:sp>
        <p:nvSpPr>
          <p:cNvPr id="9" name="矩形 8"/>
          <p:cNvSpPr/>
          <p:nvPr/>
        </p:nvSpPr>
        <p:spPr>
          <a:xfrm>
            <a:off x="268860" y="152400"/>
            <a:ext cx="2967480" cy="923330"/>
          </a:xfrm>
          <a:prstGeom prst="rect">
            <a:avLst/>
          </a:prstGeom>
          <a:noFill/>
          <a:ln w="38100">
            <a:noFill/>
          </a:ln>
        </p:spPr>
        <p:txBody>
          <a:bodyPr wrap="none" lIns="91440" tIns="45720" rIns="91440" bIns="45720">
            <a:spAutoFit/>
          </a:bodyPr>
          <a:lstStyle/>
          <a:p>
            <a:pPr algn="ctr"/>
            <a:r>
              <a:rPr lang="zh-CN" altLang="en-US" sz="5400" b="1" cap="none" spc="0" dirty="0">
                <a:ln w="18000">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历史回顾</a:t>
            </a:r>
          </a:p>
        </p:txBody>
      </p:sp>
      <p:sp>
        <p:nvSpPr>
          <p:cNvPr id="10" name="TextBox 9"/>
          <p:cNvSpPr txBox="1"/>
          <p:nvPr/>
        </p:nvSpPr>
        <p:spPr>
          <a:xfrm>
            <a:off x="943507" y="3896380"/>
            <a:ext cx="732893" cy="523220"/>
          </a:xfrm>
          <a:prstGeom prst="rect">
            <a:avLst/>
          </a:prstGeom>
          <a:noFill/>
        </p:spPr>
        <p:txBody>
          <a:bodyPr wrap="none" rtlCol="0">
            <a:spAutoFit/>
          </a:bodyPr>
          <a:lstStyle/>
          <a:p>
            <a:r>
              <a:rPr lang="en-US" altLang="zh-CN" sz="2800" b="1" dirty="0">
                <a:solidFill>
                  <a:srgbClr val="FFFF00"/>
                </a:solidFill>
              </a:rPr>
              <a:t>618</a:t>
            </a:r>
            <a:endParaRPr lang="zh-CN" altLang="en-US" sz="2800" b="1" dirty="0">
              <a:solidFill>
                <a:srgbClr val="FFFF00"/>
              </a:solidFill>
            </a:endParaRPr>
          </a:p>
        </p:txBody>
      </p:sp>
      <p:sp>
        <p:nvSpPr>
          <p:cNvPr id="11" name="矩形 10"/>
          <p:cNvSpPr/>
          <p:nvPr/>
        </p:nvSpPr>
        <p:spPr>
          <a:xfrm>
            <a:off x="1219200" y="3128404"/>
            <a:ext cx="195727" cy="609600"/>
          </a:xfrm>
          <a:prstGeom prst="rect">
            <a:avLst/>
          </a:prstGeom>
          <a:solidFill>
            <a:srgbClr val="0000CC"/>
          </a:solidFill>
          <a:ln>
            <a:solidFill>
              <a:srgbClr val="FFFF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2" name="矩形 11"/>
          <p:cNvSpPr/>
          <p:nvPr/>
        </p:nvSpPr>
        <p:spPr>
          <a:xfrm>
            <a:off x="471011" y="2895601"/>
            <a:ext cx="6408652" cy="609599"/>
          </a:xfrm>
          <a:prstGeom prst="rect">
            <a:avLst/>
          </a:prstGeom>
          <a:solidFill>
            <a:srgbClr val="0000CC"/>
          </a:solid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latin typeface="黑体" panose="02010609060101010101" pitchFamily="49" charset="-122"/>
                <a:ea typeface="黑体" panose="02010609060101010101" pitchFamily="49" charset="-122"/>
              </a:rPr>
              <a:t>隋唐时期</a:t>
            </a:r>
          </a:p>
        </p:txBody>
      </p:sp>
      <p:sp>
        <p:nvSpPr>
          <p:cNvPr id="13" name="矩形 12"/>
          <p:cNvSpPr/>
          <p:nvPr/>
        </p:nvSpPr>
        <p:spPr>
          <a:xfrm>
            <a:off x="6977527" y="2859145"/>
            <a:ext cx="2017140" cy="609599"/>
          </a:xfrm>
          <a:prstGeom prst="rect">
            <a:avLst/>
          </a:prstGeom>
          <a:solidFill>
            <a:srgbClr val="FFC000"/>
          </a:solid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solidFill>
                  <a:schemeClr val="tx1"/>
                </a:solidFill>
                <a:latin typeface="黑体" panose="02010609060101010101" pitchFamily="49" charset="-122"/>
                <a:ea typeface="黑体" panose="02010609060101010101" pitchFamily="49" charset="-122"/>
              </a:rPr>
              <a:t>五代十国</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9000" y="152400"/>
            <a:ext cx="5752381" cy="6611933"/>
          </a:xfrm>
          <a:prstGeom prst="rect">
            <a:avLst/>
          </a:prstGeom>
        </p:spPr>
      </p:pic>
    </p:spTree>
    <p:extLst>
      <p:ext uri="{BB962C8B-B14F-4D97-AF65-F5344CB8AC3E}">
        <p14:creationId xmlns:p14="http://schemas.microsoft.com/office/powerpoint/2010/main" val="2990460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down)">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down)">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animBg="1"/>
      <p:bldP spid="1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pic>
        <p:nvPicPr>
          <p:cNvPr id="10" name="Picture 9" descr="https://timgsa.baidu.com/timg?image&amp;quality=80&amp;size=b9999_10000&amp;sec=1581314684561&amp;di=fc21bef2a4a7cc93524038698e478e91&amp;imgtype=0&amp;src=http%3A%2F%2Fp4.ssl.cdn.btime.com%2Ft016b4fe320d0459843.gif"/>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7218" y="1676400"/>
            <a:ext cx="9116782" cy="5105400"/>
          </a:xfrm>
          <a:prstGeom prst="rect">
            <a:avLst/>
          </a:prstGeom>
          <a:noFill/>
          <a:extLst>
            <a:ext uri="{909E8E84-426E-40DD-AFC4-6F175D3DCCD1}">
              <a14:hiddenFill xmlns:a14="http://schemas.microsoft.com/office/drawing/2010/main">
                <a:solidFill>
                  <a:srgbClr val="FFFFFF"/>
                </a:solidFill>
              </a14:hiddenFill>
            </a:ext>
          </a:extLst>
        </p:spPr>
      </p:pic>
      <p:sp>
        <p:nvSpPr>
          <p:cNvPr id="11" name="矩形 10"/>
          <p:cNvSpPr/>
          <p:nvPr/>
        </p:nvSpPr>
        <p:spPr>
          <a:xfrm>
            <a:off x="3810000" y="609600"/>
            <a:ext cx="4648200" cy="830997"/>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200" b="1" dirty="0">
                <a:solidFill>
                  <a:srgbClr val="FFFF00"/>
                </a:solidFill>
                <a:latin typeface="黑体" panose="02010609060101010101" pitchFamily="49" charset="-122"/>
                <a:ea typeface="黑体" panose="02010609060101010101" pitchFamily="49" charset="-122"/>
              </a:rPr>
              <a:t>张择端</a:t>
            </a:r>
            <a:r>
              <a:rPr lang="en-US" altLang="zh-CN" sz="3200" b="1" dirty="0">
                <a:solidFill>
                  <a:srgbClr val="FFFF00"/>
                </a:solidFill>
                <a:latin typeface="黑体" panose="02010609060101010101" pitchFamily="49" charset="-122"/>
                <a:ea typeface="黑体" panose="02010609060101010101" pitchFamily="49" charset="-122"/>
              </a:rPr>
              <a:t>《</a:t>
            </a:r>
            <a:r>
              <a:rPr lang="zh-CN" altLang="en-US" sz="3200" b="1" dirty="0">
                <a:solidFill>
                  <a:srgbClr val="FFFF00"/>
                </a:solidFill>
                <a:latin typeface="黑体" panose="02010609060101010101" pitchFamily="49" charset="-122"/>
                <a:ea typeface="黑体" panose="02010609060101010101" pitchFamily="49" charset="-122"/>
              </a:rPr>
              <a:t>清明上河图</a:t>
            </a:r>
            <a:r>
              <a:rPr lang="en-US" altLang="zh-CN" sz="3200" b="1" dirty="0">
                <a:solidFill>
                  <a:srgbClr val="FFFF00"/>
                </a:solidFill>
                <a:latin typeface="黑体" panose="02010609060101010101" pitchFamily="49" charset="-122"/>
                <a:ea typeface="黑体" panose="02010609060101010101" pitchFamily="49" charset="-122"/>
              </a:rPr>
              <a:t>》</a:t>
            </a:r>
            <a:endParaRPr lang="zh-CN" altLang="zh-CN" sz="32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58324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sp>
        <p:nvSpPr>
          <p:cNvPr id="11" name="矩形 10"/>
          <p:cNvSpPr/>
          <p:nvPr/>
        </p:nvSpPr>
        <p:spPr>
          <a:xfrm>
            <a:off x="4191000" y="921603"/>
            <a:ext cx="3810000" cy="830997"/>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200" b="1" dirty="0">
                <a:solidFill>
                  <a:srgbClr val="FFFF00"/>
                </a:solidFill>
                <a:latin typeface="黑体" panose="02010609060101010101" pitchFamily="49" charset="-122"/>
                <a:ea typeface="黑体" panose="02010609060101010101" pitchFamily="49" charset="-122"/>
              </a:rPr>
              <a:t>商业贸易繁荣</a:t>
            </a:r>
            <a:endParaRPr lang="zh-CN" altLang="zh-CN" sz="3200" b="1" dirty="0">
              <a:solidFill>
                <a:srgbClr val="FFFF00"/>
              </a:solidFill>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329898"/>
            <a:ext cx="3366550" cy="5451902"/>
          </a:xfrm>
          <a:prstGeom prst="rect">
            <a:avLst/>
          </a:prstGeom>
        </p:spPr>
      </p:pic>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80649" y="2286000"/>
            <a:ext cx="5587151" cy="4413849"/>
          </a:xfrm>
          <a:prstGeom prst="rect">
            <a:avLst/>
          </a:prstGeom>
        </p:spPr>
      </p:pic>
    </p:spTree>
    <p:extLst>
      <p:ext uri="{BB962C8B-B14F-4D97-AF65-F5344CB8AC3E}">
        <p14:creationId xmlns:p14="http://schemas.microsoft.com/office/powerpoint/2010/main" val="3628873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sp>
        <p:nvSpPr>
          <p:cNvPr id="11" name="矩形 10"/>
          <p:cNvSpPr/>
          <p:nvPr/>
        </p:nvSpPr>
        <p:spPr>
          <a:xfrm>
            <a:off x="7467600" y="3635276"/>
            <a:ext cx="1143000" cy="2308324"/>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200" b="1" dirty="0">
                <a:solidFill>
                  <a:srgbClr val="FFFF00"/>
                </a:solidFill>
                <a:latin typeface="黑体" panose="02010609060101010101" pitchFamily="49" charset="-122"/>
                <a:ea typeface="黑体" panose="02010609060101010101" pitchFamily="49" charset="-122"/>
              </a:rPr>
              <a:t>市</a:t>
            </a:r>
            <a:endParaRPr lang="en-US" altLang="zh-CN" sz="3200" b="1" dirty="0">
              <a:solidFill>
                <a:srgbClr val="FFFF00"/>
              </a:solidFill>
              <a:latin typeface="黑体" panose="02010609060101010101" pitchFamily="49" charset="-122"/>
              <a:ea typeface="黑体" panose="02010609060101010101" pitchFamily="49" charset="-122"/>
            </a:endParaRPr>
          </a:p>
          <a:p>
            <a:pPr algn="ctr">
              <a:lnSpc>
                <a:spcPct val="150000"/>
              </a:lnSpc>
            </a:pPr>
            <a:r>
              <a:rPr lang="zh-CN" altLang="en-US" sz="3200" b="1" dirty="0">
                <a:solidFill>
                  <a:srgbClr val="FFFF00"/>
                </a:solidFill>
                <a:latin typeface="黑体" panose="02010609060101010101" pitchFamily="49" charset="-122"/>
                <a:ea typeface="黑体" panose="02010609060101010101" pitchFamily="49" charset="-122"/>
              </a:rPr>
              <a:t>舶</a:t>
            </a:r>
            <a:endParaRPr lang="en-US" altLang="zh-CN" sz="3200" b="1" dirty="0">
              <a:solidFill>
                <a:srgbClr val="FFFF00"/>
              </a:solidFill>
              <a:latin typeface="黑体" panose="02010609060101010101" pitchFamily="49" charset="-122"/>
              <a:ea typeface="黑体" panose="02010609060101010101" pitchFamily="49" charset="-122"/>
            </a:endParaRPr>
          </a:p>
          <a:p>
            <a:pPr algn="ctr">
              <a:lnSpc>
                <a:spcPct val="150000"/>
              </a:lnSpc>
            </a:pPr>
            <a:r>
              <a:rPr lang="zh-CN" altLang="en-US" sz="3200" b="1" dirty="0">
                <a:solidFill>
                  <a:srgbClr val="FFFF00"/>
                </a:solidFill>
                <a:latin typeface="黑体" panose="02010609060101010101" pitchFamily="49" charset="-122"/>
                <a:ea typeface="黑体" panose="02010609060101010101" pitchFamily="49" charset="-122"/>
              </a:rPr>
              <a:t>司</a:t>
            </a:r>
            <a:endParaRPr lang="zh-CN" altLang="zh-CN" sz="3200" b="1" dirty="0">
              <a:solidFill>
                <a:srgbClr val="FFFF00"/>
              </a:solidFill>
              <a:latin typeface="黑体" panose="02010609060101010101" pitchFamily="49" charset="-122"/>
              <a:ea typeface="黑体" panose="02010609060101010101" pitchFamily="49" charset="-122"/>
            </a:endParaRPr>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232" y="2895600"/>
            <a:ext cx="6936368" cy="3962400"/>
          </a:xfrm>
          <a:prstGeom prst="rect">
            <a:avLst/>
          </a:prstGeom>
        </p:spPr>
      </p:pic>
      <p:sp>
        <p:nvSpPr>
          <p:cNvPr id="12" name="TextBox 11"/>
          <p:cNvSpPr txBox="1"/>
          <p:nvPr/>
        </p:nvSpPr>
        <p:spPr>
          <a:xfrm>
            <a:off x="152400" y="1003518"/>
            <a:ext cx="8915400" cy="1815882"/>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b="1" dirty="0"/>
              <a:t>“</a:t>
            </a:r>
            <a:r>
              <a:rPr lang="zh-CN" altLang="zh-CN" b="1" dirty="0"/>
              <a:t>至元十四年（</a:t>
            </a:r>
            <a:r>
              <a:rPr lang="en-US" altLang="zh-CN" b="1" dirty="0"/>
              <a:t>1277</a:t>
            </a:r>
            <a:r>
              <a:rPr lang="zh-CN" altLang="zh-CN" b="1" dirty="0"/>
              <a:t>年），元延在泉州、庆元、上海、澉浦（</a:t>
            </a:r>
            <a:r>
              <a:rPr lang="en-US" altLang="zh-CN" b="1" dirty="0"/>
              <a:t>g</a:t>
            </a:r>
            <a:r>
              <a:rPr lang="zh-CN" altLang="zh-CN" b="1" dirty="0"/>
              <a:t>ǎ</a:t>
            </a:r>
            <a:r>
              <a:rPr lang="en-US" altLang="zh-CN" b="1" dirty="0"/>
              <a:t>n p</a:t>
            </a:r>
            <a:r>
              <a:rPr lang="zh-CN" altLang="zh-CN" b="1" dirty="0"/>
              <a:t>ǔ）</a:t>
            </a:r>
            <a:r>
              <a:rPr lang="en-US" altLang="zh-CN" b="1" dirty="0"/>
              <a:t>4</a:t>
            </a:r>
            <a:r>
              <a:rPr lang="zh-CN" altLang="zh-CN" b="1" dirty="0"/>
              <a:t>个口岸设立</a:t>
            </a:r>
            <a:r>
              <a:rPr lang="zh-CN" altLang="zh-CN" b="1" dirty="0">
                <a:solidFill>
                  <a:srgbClr val="FFFF00"/>
                </a:solidFill>
              </a:rPr>
              <a:t>？（机构名称</a:t>
            </a:r>
            <a:r>
              <a:rPr lang="zh-CN" altLang="zh-CN" b="1" dirty="0"/>
              <a:t>），管理海外贸易。后来又陆续在广州、温州、杭州设置了该机构。。</a:t>
            </a:r>
            <a:r>
              <a:rPr lang="zh-CN" altLang="en-US" b="1" dirty="0"/>
              <a:t>”</a:t>
            </a:r>
            <a:r>
              <a:rPr lang="en-US" altLang="zh-CN" b="1" dirty="0"/>
              <a:t>  </a:t>
            </a:r>
            <a:r>
              <a:rPr lang="zh-CN" altLang="zh-CN" sz="2400" b="1" dirty="0"/>
              <a:t>——《中国通史》</a:t>
            </a:r>
            <a:r>
              <a:rPr lang="zh-CN" altLang="en-US" sz="2400" b="1" dirty="0"/>
              <a:t>（</a:t>
            </a:r>
            <a:r>
              <a:rPr lang="zh-CN" altLang="zh-CN" sz="2400" b="1" dirty="0"/>
              <a:t>学术顾问：汤一介、文怀沙</a:t>
            </a:r>
            <a:r>
              <a:rPr lang="zh-CN" altLang="en-US" sz="2400" b="1" dirty="0"/>
              <a:t>）</a:t>
            </a:r>
            <a:endParaRPr lang="zh-CN" altLang="zh-CN" b="1" dirty="0"/>
          </a:p>
        </p:txBody>
      </p:sp>
    </p:spTree>
    <p:extLst>
      <p:ext uri="{BB962C8B-B14F-4D97-AF65-F5344CB8AC3E}">
        <p14:creationId xmlns:p14="http://schemas.microsoft.com/office/powerpoint/2010/main" val="4172171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3934322"/>
            <a:ext cx="4274990" cy="27564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 y="152400"/>
            <a:ext cx="4274990" cy="28795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矩形 9"/>
          <p:cNvSpPr/>
          <p:nvPr/>
        </p:nvSpPr>
        <p:spPr>
          <a:xfrm>
            <a:off x="4503132" y="427419"/>
            <a:ext cx="2282334" cy="715581"/>
          </a:xfrm>
          <a:prstGeom prst="rect">
            <a:avLst/>
          </a:prstGeom>
          <a:solidFill>
            <a:srgbClr val="002060"/>
          </a:solidFill>
          <a:ln>
            <a:solidFill>
              <a:srgbClr val="FFFF00"/>
            </a:solidFill>
          </a:ln>
        </p:spPr>
        <p:txBody>
          <a:bodyPr wrap="square" rtlCol="0">
            <a:spAutoFit/>
          </a:bodyPr>
          <a:lstStyle/>
          <a:p>
            <a:pPr>
              <a:lnSpc>
                <a:spcPct val="150000"/>
              </a:lnSpc>
            </a:pPr>
            <a:r>
              <a:rPr lang="zh-CN" altLang="en-US" sz="3200" b="1" dirty="0">
                <a:solidFill>
                  <a:srgbClr val="FFFF00"/>
                </a:solidFill>
                <a:latin typeface="黑体" panose="02010609060101010101" pitchFamily="49" charset="-122"/>
                <a:ea typeface="黑体" panose="02010609060101010101" pitchFamily="49" charset="-122"/>
              </a:rPr>
              <a:t>历史现象：</a:t>
            </a:r>
            <a:endParaRPr lang="zh-CN" altLang="zh-CN" sz="3200" b="1" dirty="0">
              <a:solidFill>
                <a:srgbClr val="FFFF00"/>
              </a:solidFill>
              <a:latin typeface="黑体" panose="02010609060101010101" pitchFamily="49" charset="-122"/>
              <a:ea typeface="黑体" panose="02010609060101010101" pitchFamily="49" charset="-122"/>
            </a:endParaRPr>
          </a:p>
        </p:txBody>
      </p:sp>
      <p:sp>
        <p:nvSpPr>
          <p:cNvPr id="11" name="矩形 10"/>
          <p:cNvSpPr/>
          <p:nvPr/>
        </p:nvSpPr>
        <p:spPr>
          <a:xfrm>
            <a:off x="4518372" y="1570419"/>
            <a:ext cx="3810000" cy="715581"/>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200" b="1" dirty="0">
                <a:solidFill>
                  <a:srgbClr val="FFFF00"/>
                </a:solidFill>
                <a:latin typeface="黑体" panose="02010609060101010101" pitchFamily="49" charset="-122"/>
                <a:ea typeface="黑体" panose="02010609060101010101" pitchFamily="49" charset="-122"/>
              </a:rPr>
              <a:t>经济重心南移</a:t>
            </a:r>
            <a:endParaRPr lang="zh-CN" altLang="zh-CN" sz="3200" b="1" dirty="0">
              <a:solidFill>
                <a:srgbClr val="FFFF00"/>
              </a:solidFill>
              <a:latin typeface="黑体" panose="02010609060101010101" pitchFamily="49" charset="-122"/>
              <a:ea typeface="黑体" panose="02010609060101010101" pitchFamily="49" charset="-122"/>
            </a:endParaRPr>
          </a:p>
        </p:txBody>
      </p:sp>
      <p:pic>
        <p:nvPicPr>
          <p:cNvPr id="1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61389" y="2971800"/>
            <a:ext cx="4506411" cy="3048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2225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13" name="矩形 12"/>
          <p:cNvSpPr/>
          <p:nvPr/>
        </p:nvSpPr>
        <p:spPr>
          <a:xfrm>
            <a:off x="198120" y="1759803"/>
            <a:ext cx="5135880" cy="830997"/>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200" b="1" dirty="0">
                <a:solidFill>
                  <a:srgbClr val="FFFF00"/>
                </a:solidFill>
                <a:latin typeface="黑体" panose="02010609060101010101" pitchFamily="49" charset="-122"/>
                <a:ea typeface="黑体" panose="02010609060101010101" pitchFamily="49" charset="-122"/>
              </a:rPr>
              <a:t>经济重心南移主要原因：</a:t>
            </a:r>
            <a:endParaRPr lang="zh-CN" altLang="zh-CN" sz="3200" b="1" dirty="0">
              <a:solidFill>
                <a:srgbClr val="FFFF00"/>
              </a:solidFill>
              <a:latin typeface="黑体" panose="02010609060101010101" pitchFamily="49" charset="-122"/>
              <a:ea typeface="黑体" panose="02010609060101010101" pitchFamily="49" charset="-122"/>
            </a:endParaRPr>
          </a:p>
        </p:txBody>
      </p:sp>
      <p:sp>
        <p:nvSpPr>
          <p:cNvPr id="14" name="矩形 13"/>
          <p:cNvSpPr/>
          <p:nvPr/>
        </p:nvSpPr>
        <p:spPr>
          <a:xfrm>
            <a:off x="3505200" y="3096125"/>
            <a:ext cx="4754880" cy="637675"/>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2800" b="1" dirty="0">
                <a:solidFill>
                  <a:schemeClr val="bg1"/>
                </a:solidFill>
                <a:latin typeface="黑体" panose="02010609060101010101" pitchFamily="49" charset="-122"/>
                <a:ea typeface="黑体" panose="02010609060101010101" pitchFamily="49" charset="-122"/>
              </a:rPr>
              <a:t>北人南迁，带去了先进技术</a:t>
            </a:r>
            <a:endParaRPr lang="zh-CN" altLang="zh-CN" sz="2800" b="1" dirty="0">
              <a:solidFill>
                <a:schemeClr val="bg1"/>
              </a:solidFill>
              <a:latin typeface="黑体" panose="02010609060101010101" pitchFamily="49" charset="-122"/>
              <a:ea typeface="黑体" panose="02010609060101010101" pitchFamily="49" charset="-122"/>
            </a:endParaRPr>
          </a:p>
        </p:txBody>
      </p:sp>
      <p:sp>
        <p:nvSpPr>
          <p:cNvPr id="15" name="矩形 14"/>
          <p:cNvSpPr/>
          <p:nvPr/>
        </p:nvSpPr>
        <p:spPr>
          <a:xfrm>
            <a:off x="228600" y="4807803"/>
            <a:ext cx="5105400" cy="830997"/>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200" b="1" dirty="0">
                <a:solidFill>
                  <a:srgbClr val="FFFF00"/>
                </a:solidFill>
                <a:latin typeface="黑体" panose="02010609060101010101" pitchFamily="49" charset="-122"/>
                <a:ea typeface="黑体" panose="02010609060101010101" pitchFamily="49" charset="-122"/>
              </a:rPr>
              <a:t>经济重心南移完成时间：</a:t>
            </a:r>
            <a:endParaRPr lang="zh-CN" altLang="zh-CN" sz="3200" b="1" dirty="0">
              <a:solidFill>
                <a:srgbClr val="FFFF00"/>
              </a:solidFill>
              <a:latin typeface="黑体" panose="02010609060101010101" pitchFamily="49" charset="-122"/>
              <a:ea typeface="黑体" panose="02010609060101010101" pitchFamily="49" charset="-122"/>
            </a:endParaRPr>
          </a:p>
        </p:txBody>
      </p:sp>
      <p:grpSp>
        <p:nvGrpSpPr>
          <p:cNvPr id="16" name="组合 15"/>
          <p:cNvGrpSpPr/>
          <p:nvPr/>
        </p:nvGrpSpPr>
        <p:grpSpPr>
          <a:xfrm>
            <a:off x="152400" y="76200"/>
            <a:ext cx="3124200" cy="795750"/>
            <a:chOff x="152400" y="76200"/>
            <a:chExt cx="3124200" cy="795750"/>
          </a:xfrm>
        </p:grpSpPr>
        <p:pic>
          <p:nvPicPr>
            <p:cNvPr id="1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19" name="TextBox 1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sp>
        <p:nvSpPr>
          <p:cNvPr id="20" name="矩形 19"/>
          <p:cNvSpPr/>
          <p:nvPr/>
        </p:nvSpPr>
        <p:spPr>
          <a:xfrm>
            <a:off x="5638800" y="4876800"/>
            <a:ext cx="2590800" cy="738664"/>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2800" b="1" dirty="0">
                <a:solidFill>
                  <a:schemeClr val="bg1"/>
                </a:solidFill>
                <a:latin typeface="黑体" panose="02010609060101010101" pitchFamily="49" charset="-122"/>
                <a:ea typeface="黑体" panose="02010609060101010101" pitchFamily="49" charset="-122"/>
              </a:rPr>
              <a:t>南宋</a:t>
            </a:r>
            <a:endParaRPr lang="zh-CN" altLang="zh-CN" sz="2800" b="1" dirty="0">
              <a:solidFill>
                <a:schemeClr val="bg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454510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up)">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up)">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2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sp>
        <p:nvSpPr>
          <p:cNvPr id="12" name="矩形 11"/>
          <p:cNvSpPr/>
          <p:nvPr/>
        </p:nvSpPr>
        <p:spPr>
          <a:xfrm>
            <a:off x="230343" y="3032256"/>
            <a:ext cx="1931994" cy="793487"/>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600" b="1" dirty="0">
                <a:solidFill>
                  <a:srgbClr val="FFFF00"/>
                </a:solidFill>
                <a:latin typeface="黑体" panose="02010609060101010101" pitchFamily="49" charset="-122"/>
                <a:ea typeface="黑体" panose="02010609060101010101" pitchFamily="49" charset="-122"/>
              </a:rPr>
              <a:t>元朝</a:t>
            </a:r>
            <a:endParaRPr lang="zh-CN" altLang="zh-CN" sz="3600" b="1" dirty="0">
              <a:solidFill>
                <a:srgbClr val="FFFF00"/>
              </a:solidFill>
              <a:latin typeface="黑体" panose="02010609060101010101" pitchFamily="49" charset="-122"/>
              <a:ea typeface="黑体" panose="02010609060101010101" pitchFamily="49" charset="-122"/>
            </a:endParaRPr>
          </a:p>
        </p:txBody>
      </p:sp>
      <p:sp>
        <p:nvSpPr>
          <p:cNvPr id="3" name="矩形 2"/>
          <p:cNvSpPr/>
          <p:nvPr/>
        </p:nvSpPr>
        <p:spPr>
          <a:xfrm>
            <a:off x="167640" y="1219200"/>
            <a:ext cx="8747760" cy="1284006"/>
          </a:xfrm>
          <a:prstGeom prst="rect">
            <a:avLst/>
          </a:prstGeom>
          <a:solidFill>
            <a:srgbClr val="002060"/>
          </a:solidFill>
          <a:ln>
            <a:solidFill>
              <a:schemeClr val="bg1"/>
            </a:solidFill>
          </a:ln>
        </p:spPr>
        <p:txBody>
          <a:bodyPr wrap="square" rtlCol="0">
            <a:spAutoFit/>
          </a:bodyPr>
          <a:lstStyle/>
          <a:p>
            <a:pPr>
              <a:lnSpc>
                <a:spcPct val="150000"/>
              </a:lnSpc>
            </a:pPr>
            <a:r>
              <a:rPr lang="en-US" altLang="zh-CN" sz="2800" b="1" dirty="0">
                <a:solidFill>
                  <a:schemeClr val="bg1"/>
                </a:solidFill>
                <a:latin typeface="黑体" panose="02010609060101010101" pitchFamily="49" charset="-122"/>
                <a:ea typeface="黑体" panose="02010609060101010101" pitchFamily="49" charset="-122"/>
              </a:rPr>
              <a:t>   </a:t>
            </a:r>
            <a:r>
              <a:rPr lang="zh-CN" altLang="zh-CN" sz="2800" b="1" dirty="0">
                <a:solidFill>
                  <a:schemeClr val="bg1"/>
                </a:solidFill>
                <a:latin typeface="黑体" panose="02010609060101010101" pitchFamily="49" charset="-122"/>
                <a:ea typeface="黑体" panose="02010609060101010101" pitchFamily="49" charset="-122"/>
              </a:rPr>
              <a:t>清代魏源说：“</a:t>
            </a:r>
            <a:r>
              <a:rPr lang="en-US" altLang="zh-CN" sz="2800" b="1" dirty="0">
                <a:solidFill>
                  <a:schemeClr val="bg1"/>
                </a:solidFill>
                <a:latin typeface="黑体" panose="02010609060101010101" pitchFamily="49" charset="-122"/>
                <a:ea typeface="黑体" panose="02010609060101010101" pitchFamily="49" charset="-122"/>
              </a:rPr>
              <a:t>……</a:t>
            </a:r>
            <a:r>
              <a:rPr lang="zh-CN" altLang="zh-CN" sz="2800" b="1" dirty="0">
                <a:solidFill>
                  <a:srgbClr val="FFFF00"/>
                </a:solidFill>
                <a:latin typeface="黑体" panose="02010609060101010101" pitchFamily="49" charset="-122"/>
                <a:ea typeface="黑体" panose="02010609060101010101" pitchFamily="49" charset="-122"/>
              </a:rPr>
              <a:t>其疆域之袤</a:t>
            </a:r>
            <a:r>
              <a:rPr lang="zh-CN" altLang="zh-CN" sz="2800" b="1" dirty="0">
                <a:solidFill>
                  <a:schemeClr val="bg1"/>
                </a:solidFill>
                <a:latin typeface="黑体" panose="02010609060101010101" pitchFamily="49" charset="-122"/>
                <a:ea typeface="黑体" panose="02010609060101010101" pitchFamily="49" charset="-122"/>
              </a:rPr>
              <a:t>，海漕之富，兵力物力之雄廓</a:t>
            </a:r>
            <a:r>
              <a:rPr lang="en-US" altLang="zh-CN" sz="2800" b="1" dirty="0">
                <a:solidFill>
                  <a:schemeClr val="bg1"/>
                </a:solidFill>
                <a:latin typeface="黑体" panose="02010609060101010101" pitchFamily="49" charset="-122"/>
                <a:ea typeface="黑体" panose="02010609060101010101" pitchFamily="49" charset="-122"/>
              </a:rPr>
              <a:t>(kuò )</a:t>
            </a:r>
            <a:r>
              <a:rPr lang="zh-CN" altLang="zh-CN" sz="2800" b="1" dirty="0">
                <a:solidFill>
                  <a:schemeClr val="bg1"/>
                </a:solidFill>
                <a:latin typeface="黑体" panose="02010609060101010101" pitchFamily="49" charset="-122"/>
                <a:ea typeface="黑体" panose="02010609060101010101" pitchFamily="49" charset="-122"/>
              </a:rPr>
              <a:t>，过于汉唐”。</a:t>
            </a:r>
          </a:p>
        </p:txBody>
      </p:sp>
      <p:sp>
        <p:nvSpPr>
          <p:cNvPr id="10" name="矩形 9"/>
          <p:cNvSpPr/>
          <p:nvPr/>
        </p:nvSpPr>
        <p:spPr>
          <a:xfrm>
            <a:off x="237797" y="5334000"/>
            <a:ext cx="8877300" cy="738664"/>
          </a:xfrm>
          <a:prstGeom prst="rect">
            <a:avLst/>
          </a:prstGeom>
          <a:solidFill>
            <a:srgbClr val="002060"/>
          </a:solidFill>
          <a:ln>
            <a:solidFill>
              <a:srgbClr val="FFFF00"/>
            </a:solidFill>
          </a:ln>
        </p:spPr>
        <p:txBody>
          <a:bodyPr wrap="square" rtlCol="0">
            <a:spAutoFit/>
          </a:bodyPr>
          <a:lstStyle/>
          <a:p>
            <a:pPr>
              <a:lnSpc>
                <a:spcPct val="150000"/>
              </a:lnSpc>
            </a:pPr>
            <a:r>
              <a:rPr lang="en-US" altLang="zh-CN" sz="2800" b="1" dirty="0">
                <a:solidFill>
                  <a:srgbClr val="FFFF00"/>
                </a:solidFill>
                <a:latin typeface="黑体" panose="02010609060101010101" pitchFamily="49" charset="-122"/>
                <a:ea typeface="黑体" panose="02010609060101010101" pitchFamily="49" charset="-122"/>
              </a:rPr>
              <a:t>2</a:t>
            </a:r>
            <a:r>
              <a:rPr lang="zh-CN" altLang="en-US" sz="2800" b="1" dirty="0">
                <a:solidFill>
                  <a:srgbClr val="FFFF00"/>
                </a:solidFill>
                <a:latin typeface="黑体" panose="02010609060101010101" pitchFamily="49" charset="-122"/>
                <a:ea typeface="黑体" panose="02010609060101010101" pitchFamily="49" charset="-122"/>
              </a:rPr>
              <a:t>、第一个由少数民族贵族为主建立的统一王朝。</a:t>
            </a:r>
            <a:endParaRPr lang="zh-CN" altLang="zh-CN" sz="2800" b="1" dirty="0">
              <a:solidFill>
                <a:srgbClr val="FFFF00"/>
              </a:solidFill>
              <a:latin typeface="黑体" panose="02010609060101010101" pitchFamily="49" charset="-122"/>
              <a:ea typeface="黑体" panose="02010609060101010101" pitchFamily="49" charset="-122"/>
            </a:endParaRPr>
          </a:p>
        </p:txBody>
      </p:sp>
      <p:sp>
        <p:nvSpPr>
          <p:cNvPr id="11" name="矩形 10"/>
          <p:cNvSpPr/>
          <p:nvPr/>
        </p:nvSpPr>
        <p:spPr>
          <a:xfrm>
            <a:off x="203638" y="4191000"/>
            <a:ext cx="2255520" cy="738664"/>
          </a:xfrm>
          <a:prstGeom prst="rect">
            <a:avLst/>
          </a:prstGeom>
          <a:solidFill>
            <a:srgbClr val="002060"/>
          </a:solidFill>
          <a:ln>
            <a:solidFill>
              <a:srgbClr val="FFFF00"/>
            </a:solidFill>
          </a:ln>
        </p:spPr>
        <p:txBody>
          <a:bodyPr wrap="square" rtlCol="0">
            <a:spAutoFit/>
          </a:bodyPr>
          <a:lstStyle/>
          <a:p>
            <a:pPr>
              <a:lnSpc>
                <a:spcPct val="150000"/>
              </a:lnSpc>
            </a:pPr>
            <a:r>
              <a:rPr lang="en-US" altLang="zh-CN" sz="2800" b="1" dirty="0">
                <a:solidFill>
                  <a:srgbClr val="FFFF00"/>
                </a:solidFill>
                <a:latin typeface="黑体" panose="02010609060101010101" pitchFamily="49" charset="-122"/>
                <a:ea typeface="黑体" panose="02010609060101010101" pitchFamily="49" charset="-122"/>
              </a:rPr>
              <a:t>1</a:t>
            </a:r>
            <a:r>
              <a:rPr lang="zh-CN" altLang="en-US" sz="2800" b="1" dirty="0">
                <a:solidFill>
                  <a:srgbClr val="FFFF00"/>
                </a:solidFill>
                <a:latin typeface="黑体" panose="02010609060101010101" pitchFamily="49" charset="-122"/>
                <a:ea typeface="黑体" panose="02010609060101010101" pitchFamily="49" charset="-122"/>
              </a:rPr>
              <a:t>、版图最大。</a:t>
            </a:r>
            <a:endParaRPr lang="zh-CN" altLang="zh-CN" sz="28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689953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up)">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b="10299"/>
          <a:stretch/>
        </p:blipFill>
        <p:spPr>
          <a:xfrm>
            <a:off x="1219200" y="899495"/>
            <a:ext cx="7955280" cy="5958505"/>
          </a:xfrm>
          <a:prstGeom prst="rect">
            <a:avLst/>
          </a:prstGeom>
        </p:spPr>
      </p:pic>
      <p:sp>
        <p:nvSpPr>
          <p:cNvPr id="10" name="矩形 9"/>
          <p:cNvSpPr/>
          <p:nvPr/>
        </p:nvSpPr>
        <p:spPr>
          <a:xfrm>
            <a:off x="4114800" y="76200"/>
            <a:ext cx="3810000" cy="715581"/>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200" b="1" dirty="0">
                <a:solidFill>
                  <a:srgbClr val="FFFF00"/>
                </a:solidFill>
                <a:latin typeface="黑体" panose="02010609060101010101" pitchFamily="49" charset="-122"/>
                <a:ea typeface="黑体" panose="02010609060101010101" pitchFamily="49" charset="-122"/>
              </a:rPr>
              <a:t>行省制度</a:t>
            </a:r>
            <a:endParaRPr lang="zh-CN" altLang="zh-CN" sz="32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344441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7620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sp>
        <p:nvSpPr>
          <p:cNvPr id="3" name="矩形 2"/>
          <p:cNvSpPr/>
          <p:nvPr/>
        </p:nvSpPr>
        <p:spPr>
          <a:xfrm>
            <a:off x="152400" y="1219200"/>
            <a:ext cx="8991600" cy="2041585"/>
          </a:xfrm>
          <a:prstGeom prst="rect">
            <a:avLst/>
          </a:prstGeom>
          <a:solidFill>
            <a:srgbClr val="002060"/>
          </a:solidFill>
          <a:ln>
            <a:solidFill>
              <a:schemeClr val="bg1"/>
            </a:solidFill>
          </a:ln>
        </p:spPr>
        <p:txBody>
          <a:bodyPr wrap="square" rtlCol="0">
            <a:spAutoFit/>
          </a:bodyPr>
          <a:lstStyle/>
          <a:p>
            <a:pPr>
              <a:lnSpc>
                <a:spcPts val="3800"/>
              </a:lnSpc>
            </a:pPr>
            <a:r>
              <a:rPr lang="zh-CN" altLang="en-US" sz="2800" b="1" dirty="0">
                <a:solidFill>
                  <a:schemeClr val="bg1"/>
                </a:solidFill>
                <a:latin typeface="黑体" panose="02010609060101010101" pitchFamily="49" charset="-122"/>
                <a:ea typeface="黑体" panose="02010609060101010101" pitchFamily="49" charset="-122"/>
              </a:rPr>
              <a:t>“</a:t>
            </a:r>
            <a:r>
              <a:rPr lang="zh-CN" altLang="zh-CN" sz="2800" b="1" dirty="0">
                <a:solidFill>
                  <a:schemeClr val="bg1"/>
                </a:solidFill>
                <a:latin typeface="黑体" panose="02010609060101010101" pitchFamily="49" charset="-122"/>
                <a:ea typeface="黑体" panose="02010609060101010101" pitchFamily="49" charset="-122"/>
              </a:rPr>
              <a:t>中国边疆最早确立于秦汉之际……在长期边疆治理实践的基础上，中国逐渐形成了</a:t>
            </a:r>
            <a:r>
              <a:rPr lang="zh-CN" altLang="zh-CN" sz="2800" b="1" dirty="0">
                <a:solidFill>
                  <a:srgbClr val="FFFF00"/>
                </a:solidFill>
                <a:latin typeface="黑体" panose="02010609060101010101" pitchFamily="49" charset="-122"/>
                <a:ea typeface="黑体" panose="02010609060101010101" pitchFamily="49" charset="-122"/>
              </a:rPr>
              <a:t>富有智慧的边疆治理方略以及各种因势而定的边疆治理方式</a:t>
            </a:r>
            <a:r>
              <a:rPr lang="zh-CN" altLang="zh-CN" sz="2800" b="1" dirty="0">
                <a:solidFill>
                  <a:schemeClr val="bg1"/>
                </a:solidFill>
                <a:latin typeface="黑体" panose="02010609060101010101" pitchFamily="49" charset="-122"/>
                <a:ea typeface="黑体" panose="02010609060101010101" pitchFamily="49" charset="-122"/>
              </a:rPr>
              <a:t>……</a:t>
            </a:r>
            <a:r>
              <a:rPr lang="zh-CN" altLang="en-US" sz="2800" b="1" dirty="0">
                <a:solidFill>
                  <a:schemeClr val="bg1"/>
                </a:solidFill>
                <a:latin typeface="黑体" panose="02010609060101010101" pitchFamily="49" charset="-122"/>
                <a:ea typeface="黑体" panose="02010609060101010101" pitchFamily="49" charset="-122"/>
              </a:rPr>
              <a:t>”</a:t>
            </a:r>
            <a:endParaRPr lang="zh-CN" altLang="zh-CN" sz="2800" b="1" dirty="0">
              <a:solidFill>
                <a:schemeClr val="bg1"/>
              </a:solidFill>
              <a:latin typeface="黑体" panose="02010609060101010101" pitchFamily="49" charset="-122"/>
              <a:ea typeface="黑体" panose="02010609060101010101" pitchFamily="49" charset="-122"/>
            </a:endParaRPr>
          </a:p>
          <a:p>
            <a:pPr>
              <a:lnSpc>
                <a:spcPts val="3800"/>
              </a:lnSpc>
            </a:pPr>
            <a:r>
              <a:rPr lang="en-US" altLang="zh-CN" sz="2400" b="1" dirty="0">
                <a:solidFill>
                  <a:schemeClr val="bg1"/>
                </a:solidFill>
                <a:latin typeface="黑体" panose="02010609060101010101" pitchFamily="49" charset="-122"/>
                <a:ea typeface="黑体" panose="02010609060101010101" pitchFamily="49" charset="-122"/>
              </a:rPr>
              <a:t>          </a:t>
            </a:r>
            <a:r>
              <a:rPr lang="zh-CN" altLang="zh-CN" sz="2400" b="1" dirty="0">
                <a:solidFill>
                  <a:schemeClr val="bg1"/>
                </a:solidFill>
                <a:latin typeface="黑体" panose="02010609060101010101" pitchFamily="49" charset="-122"/>
                <a:ea typeface="黑体" panose="02010609060101010101" pitchFamily="49" charset="-122"/>
              </a:rPr>
              <a:t>——周平、李大龙《中国的边疆治理：挑战与创新》</a:t>
            </a:r>
          </a:p>
        </p:txBody>
      </p:sp>
      <p:sp>
        <p:nvSpPr>
          <p:cNvPr id="4" name="矩形 3"/>
          <p:cNvSpPr/>
          <p:nvPr/>
        </p:nvSpPr>
        <p:spPr>
          <a:xfrm>
            <a:off x="182880" y="3413601"/>
            <a:ext cx="8915400" cy="1066959"/>
          </a:xfrm>
          <a:prstGeom prst="rect">
            <a:avLst/>
          </a:prstGeom>
          <a:solidFill>
            <a:srgbClr val="002060"/>
          </a:solidFill>
          <a:ln>
            <a:solidFill>
              <a:schemeClr val="bg1"/>
            </a:solidFill>
          </a:ln>
        </p:spPr>
        <p:txBody>
          <a:bodyPr wrap="square" rtlCol="0">
            <a:spAutoFit/>
          </a:bodyPr>
          <a:lstStyle/>
          <a:p>
            <a:pPr>
              <a:lnSpc>
                <a:spcPts val="3800"/>
              </a:lnSpc>
            </a:pPr>
            <a:r>
              <a:rPr lang="zh-CN" altLang="en-US" sz="2800" b="1" dirty="0">
                <a:solidFill>
                  <a:schemeClr val="bg1"/>
                </a:solidFill>
                <a:latin typeface="黑体" panose="02010609060101010101" pitchFamily="49" charset="-122"/>
                <a:ea typeface="黑体" panose="02010609060101010101" pitchFamily="49" charset="-122"/>
              </a:rPr>
              <a:t>思考：</a:t>
            </a:r>
            <a:r>
              <a:rPr lang="zh-CN" altLang="zh-CN" sz="2800" b="1" dirty="0">
                <a:solidFill>
                  <a:schemeClr val="bg1"/>
                </a:solidFill>
                <a:latin typeface="黑体" panose="02010609060101010101" pitchFamily="49" charset="-122"/>
                <a:ea typeface="黑体" panose="02010609060101010101" pitchFamily="49" charset="-122"/>
              </a:rPr>
              <a:t>以</a:t>
            </a:r>
            <a:r>
              <a:rPr lang="zh-CN" altLang="zh-CN" sz="2800" b="1" dirty="0">
                <a:solidFill>
                  <a:srgbClr val="FFFF00"/>
                </a:solidFill>
                <a:latin typeface="黑体" panose="02010609060101010101" pitchFamily="49" charset="-122"/>
                <a:ea typeface="黑体" panose="02010609060101010101" pitchFamily="49" charset="-122"/>
              </a:rPr>
              <a:t>元朝</a:t>
            </a:r>
            <a:r>
              <a:rPr lang="zh-CN" altLang="zh-CN" sz="2800" b="1" dirty="0">
                <a:solidFill>
                  <a:schemeClr val="bg1"/>
                </a:solidFill>
                <a:latin typeface="黑体" panose="02010609060101010101" pitchFamily="49" charset="-122"/>
                <a:ea typeface="黑体" panose="02010609060101010101" pitchFamily="49" charset="-122"/>
              </a:rPr>
              <a:t>为例说明“中国逐渐形成了富有智慧的边疆治理方略以及各种因势而定的边疆治理方式”。</a:t>
            </a:r>
            <a:endParaRPr lang="zh-CN" altLang="en-US" sz="2800" b="1" dirty="0">
              <a:solidFill>
                <a:schemeClr val="bg1"/>
              </a:solidFill>
              <a:latin typeface="黑体" panose="02010609060101010101" pitchFamily="49" charset="-122"/>
              <a:ea typeface="黑体" panose="02010609060101010101" pitchFamily="49" charset="-122"/>
            </a:endParaRPr>
          </a:p>
        </p:txBody>
      </p:sp>
      <p:sp>
        <p:nvSpPr>
          <p:cNvPr id="11" name="矩形 10"/>
          <p:cNvSpPr/>
          <p:nvPr/>
        </p:nvSpPr>
        <p:spPr>
          <a:xfrm>
            <a:off x="152400" y="4855250"/>
            <a:ext cx="4800600" cy="1754326"/>
          </a:xfrm>
          <a:prstGeom prst="rect">
            <a:avLst/>
          </a:prstGeom>
          <a:solidFill>
            <a:srgbClr val="002060"/>
          </a:solidFill>
          <a:ln>
            <a:solidFill>
              <a:srgbClr val="FFFF00"/>
            </a:solidFill>
          </a:ln>
        </p:spPr>
        <p:txBody>
          <a:bodyPr wrap="square" rtlCol="0">
            <a:spAutoFit/>
          </a:bodyPr>
          <a:lstStyle/>
          <a:p>
            <a:pPr>
              <a:lnSpc>
                <a:spcPct val="150000"/>
              </a:lnSpc>
            </a:pPr>
            <a:r>
              <a:rPr lang="zh-CN" altLang="en-US" sz="3600" b="1" dirty="0">
                <a:solidFill>
                  <a:srgbClr val="FFFF00"/>
                </a:solidFill>
                <a:latin typeface="黑体" panose="02010609060101010101" pitchFamily="49" charset="-122"/>
                <a:ea typeface="黑体" panose="02010609060101010101" pitchFamily="49" charset="-122"/>
              </a:rPr>
              <a:t>西藏：宣政院</a:t>
            </a:r>
            <a:endParaRPr lang="en-US" altLang="zh-CN" sz="3600" b="1" dirty="0">
              <a:solidFill>
                <a:srgbClr val="FFFF00"/>
              </a:solidFill>
              <a:latin typeface="黑体" panose="02010609060101010101" pitchFamily="49" charset="-122"/>
              <a:ea typeface="黑体" panose="02010609060101010101" pitchFamily="49" charset="-122"/>
            </a:endParaRPr>
          </a:p>
          <a:p>
            <a:pPr>
              <a:lnSpc>
                <a:spcPct val="150000"/>
              </a:lnSpc>
            </a:pPr>
            <a:r>
              <a:rPr lang="zh-CN" altLang="en-US" sz="3600" b="1" dirty="0">
                <a:solidFill>
                  <a:srgbClr val="FFFF00"/>
                </a:solidFill>
                <a:latin typeface="黑体" panose="02010609060101010101" pitchFamily="49" charset="-122"/>
                <a:ea typeface="黑体" panose="02010609060101010101" pitchFamily="49" charset="-122"/>
              </a:rPr>
              <a:t>台湾：澎湖巡检司</a:t>
            </a:r>
            <a:endParaRPr lang="zh-CN" altLang="zh-CN" sz="3600" b="1" dirty="0">
              <a:solidFill>
                <a:srgbClr val="FFFF00"/>
              </a:solidFill>
              <a:latin typeface="黑体" panose="02010609060101010101" pitchFamily="49" charset="-122"/>
              <a:ea typeface="黑体" panose="02010609060101010101" pitchFamily="49" charset="-122"/>
            </a:endParaRPr>
          </a:p>
        </p:txBody>
      </p:sp>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b="10299"/>
          <a:stretch/>
        </p:blipFill>
        <p:spPr>
          <a:xfrm>
            <a:off x="1219200" y="899495"/>
            <a:ext cx="7955280" cy="5958505"/>
          </a:xfrm>
          <a:prstGeom prst="rect">
            <a:avLst/>
          </a:prstGeom>
        </p:spPr>
      </p:pic>
      <p:sp>
        <p:nvSpPr>
          <p:cNvPr id="12" name="椭圆 11"/>
          <p:cNvSpPr/>
          <p:nvPr/>
        </p:nvSpPr>
        <p:spPr>
          <a:xfrm>
            <a:off x="2971800" y="4114800"/>
            <a:ext cx="1845783" cy="120396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315201" y="5385167"/>
            <a:ext cx="685799" cy="78703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39280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down)">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xit" presetSubtype="21" fill="hold" nodeType="clickEffect">
                                  <p:stCondLst>
                                    <p:cond delay="0"/>
                                  </p:stCondLst>
                                  <p:childTnLst>
                                    <p:animEffect transition="out" filter="barn(inVertical)">
                                      <p:cBhvr>
                                        <p:cTn id="21" dur="500"/>
                                        <p:tgtEl>
                                          <p:spTgt spid="10"/>
                                        </p:tgtEl>
                                      </p:cBhvr>
                                    </p:animEffect>
                                    <p:set>
                                      <p:cBhvr>
                                        <p:cTn id="22" dur="1" fill="hold">
                                          <p:stCondLst>
                                            <p:cond delay="499"/>
                                          </p:stCondLst>
                                        </p:cTn>
                                        <p:tgtEl>
                                          <p:spTgt spid="10"/>
                                        </p:tgtEl>
                                        <p:attrNameLst>
                                          <p:attrName>style.visibility</p:attrName>
                                        </p:attrNameLst>
                                      </p:cBhvr>
                                      <p:to>
                                        <p:strVal val="hidden"/>
                                      </p:to>
                                    </p:set>
                                  </p:childTnLst>
                                </p:cTn>
                              </p:par>
                              <p:par>
                                <p:cTn id="23" presetID="16" presetClass="exit" presetSubtype="21" fill="hold" grpId="1" nodeType="withEffect">
                                  <p:stCondLst>
                                    <p:cond delay="0"/>
                                  </p:stCondLst>
                                  <p:childTnLst>
                                    <p:animEffect transition="out" filter="barn(inVertical)">
                                      <p:cBhvr>
                                        <p:cTn id="24" dur="500"/>
                                        <p:tgtEl>
                                          <p:spTgt spid="12"/>
                                        </p:tgtEl>
                                      </p:cBhvr>
                                    </p:animEffect>
                                    <p:set>
                                      <p:cBhvr>
                                        <p:cTn id="25" dur="1" fill="hold">
                                          <p:stCondLst>
                                            <p:cond delay="499"/>
                                          </p:stCondLst>
                                        </p:cTn>
                                        <p:tgtEl>
                                          <p:spTgt spid="12"/>
                                        </p:tgtEl>
                                        <p:attrNameLst>
                                          <p:attrName>style.visibility</p:attrName>
                                        </p:attrNameLst>
                                      </p:cBhvr>
                                      <p:to>
                                        <p:strVal val="hidden"/>
                                      </p:to>
                                    </p:set>
                                  </p:childTnLst>
                                </p:cTn>
                              </p:par>
                              <p:par>
                                <p:cTn id="26" presetID="16" presetClass="exit" presetSubtype="21" fill="hold" grpId="1" nodeType="withEffect">
                                  <p:stCondLst>
                                    <p:cond delay="0"/>
                                  </p:stCondLst>
                                  <p:childTnLst>
                                    <p:animEffect transition="out" filter="barn(inVertical)">
                                      <p:cBhvr>
                                        <p:cTn id="27" dur="500"/>
                                        <p:tgtEl>
                                          <p:spTgt spid="13"/>
                                        </p:tgtEl>
                                      </p:cBhvr>
                                    </p:animEffect>
                                    <p:set>
                                      <p:cBhvr>
                                        <p:cTn id="28" dur="1" fill="hold">
                                          <p:stCondLst>
                                            <p:cond delay="499"/>
                                          </p:stCondLst>
                                        </p:cTn>
                                        <p:tgtEl>
                                          <p:spTgt spid="13"/>
                                        </p:tgtEl>
                                        <p:attrNameLst>
                                          <p:attrName>style.visibility</p:attrName>
                                        </p:attrNameLst>
                                      </p:cBhvr>
                                      <p:to>
                                        <p:strVal val="hidden"/>
                                      </p:to>
                                    </p:set>
                                  </p:childTnLst>
                                </p:cTn>
                              </p:par>
                            </p:childTnLst>
                          </p:cTn>
                        </p:par>
                        <p:par>
                          <p:cTn id="29" fill="hold">
                            <p:stCondLst>
                              <p:cond delay="500"/>
                            </p:stCondLst>
                            <p:childTnLst>
                              <p:par>
                                <p:cTn id="30" presetID="16" presetClass="entr" presetSubtype="21"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barn(inVertical)">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2" grpId="1" animBg="1"/>
      <p:bldP spid="13" grpId="0" animBg="1"/>
      <p:bldP spid="13"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4" name="组合 3"/>
          <p:cNvGrpSpPr/>
          <p:nvPr/>
        </p:nvGrpSpPr>
        <p:grpSpPr>
          <a:xfrm>
            <a:off x="152400" y="76200"/>
            <a:ext cx="3124200" cy="795750"/>
            <a:chOff x="152400" y="76200"/>
            <a:chExt cx="3124200" cy="795750"/>
          </a:xfrm>
        </p:grpSpPr>
        <p:pic>
          <p:nvPicPr>
            <p:cNvPr id="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7" name="TextBox 6"/>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4352238" y="1972362"/>
            <a:ext cx="6741914" cy="2949588"/>
          </a:xfrm>
          <a:prstGeom prst="rect">
            <a:avLst/>
          </a:prstGeom>
        </p:spPr>
      </p:pic>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0041" y="2057400"/>
            <a:ext cx="5607359" cy="4648200"/>
          </a:xfrm>
          <a:prstGeom prst="rect">
            <a:avLst/>
          </a:prstGeom>
        </p:spPr>
      </p:pic>
      <p:sp>
        <p:nvSpPr>
          <p:cNvPr id="10" name="矩形 9"/>
          <p:cNvSpPr/>
          <p:nvPr/>
        </p:nvSpPr>
        <p:spPr>
          <a:xfrm>
            <a:off x="1447800" y="990600"/>
            <a:ext cx="3200400" cy="923330"/>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600" b="1" dirty="0">
                <a:solidFill>
                  <a:srgbClr val="FFFF00"/>
                </a:solidFill>
                <a:latin typeface="黑体" panose="02010609060101010101" pitchFamily="49" charset="-122"/>
                <a:ea typeface="黑体" panose="02010609060101010101" pitchFamily="49" charset="-122"/>
              </a:rPr>
              <a:t>活字印刷术</a:t>
            </a:r>
            <a:endParaRPr lang="zh-CN" altLang="zh-CN" sz="36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005639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4" name="组合 3"/>
          <p:cNvGrpSpPr/>
          <p:nvPr/>
        </p:nvGrpSpPr>
        <p:grpSpPr>
          <a:xfrm>
            <a:off x="152400" y="76200"/>
            <a:ext cx="3124200" cy="795750"/>
            <a:chOff x="152400" y="76200"/>
            <a:chExt cx="3124200" cy="795750"/>
          </a:xfrm>
        </p:grpSpPr>
        <p:pic>
          <p:nvPicPr>
            <p:cNvPr id="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7" name="TextBox 6"/>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grpSp>
        <p:nvGrpSpPr>
          <p:cNvPr id="9" name="组合 8"/>
          <p:cNvGrpSpPr/>
          <p:nvPr/>
        </p:nvGrpSpPr>
        <p:grpSpPr>
          <a:xfrm>
            <a:off x="152401" y="907228"/>
            <a:ext cx="5181599" cy="3050410"/>
            <a:chOff x="152400" y="907228"/>
            <a:chExt cx="6324601" cy="3633058"/>
          </a:xfrm>
        </p:grpSpPr>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2400" y="907228"/>
              <a:ext cx="3101724" cy="3633058"/>
            </a:xfrm>
            <a:prstGeom prst="rect">
              <a:avLst/>
            </a:prstGeom>
          </p:spPr>
        </p:pic>
        <p:pic>
          <p:nvPicPr>
            <p:cNvPr id="8" name="图片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76600" y="920714"/>
              <a:ext cx="3200401" cy="3606086"/>
            </a:xfrm>
            <a:prstGeom prst="rect">
              <a:avLst/>
            </a:prstGeom>
          </p:spPr>
        </p:pic>
      </p:grpSp>
      <p:grpSp>
        <p:nvGrpSpPr>
          <p:cNvPr id="12" name="组合 11"/>
          <p:cNvGrpSpPr/>
          <p:nvPr/>
        </p:nvGrpSpPr>
        <p:grpSpPr>
          <a:xfrm>
            <a:off x="149857" y="4033838"/>
            <a:ext cx="8917943" cy="2824162"/>
            <a:chOff x="149857" y="3957638"/>
            <a:chExt cx="8917943" cy="2824162"/>
          </a:xfrm>
        </p:grpSpPr>
        <p:pic>
          <p:nvPicPr>
            <p:cNvPr id="10" name="图片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9857" y="3957638"/>
              <a:ext cx="3279143" cy="2824162"/>
            </a:xfrm>
            <a:prstGeom prst="rect">
              <a:avLst/>
            </a:prstGeom>
          </p:spPr>
        </p:pic>
        <p:pic>
          <p:nvPicPr>
            <p:cNvPr id="11" name="图片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89960" y="4572076"/>
              <a:ext cx="5577840" cy="2133524"/>
            </a:xfrm>
            <a:prstGeom prst="rect">
              <a:avLst/>
            </a:prstGeom>
          </p:spPr>
        </p:pic>
      </p:grpSp>
      <p:sp>
        <p:nvSpPr>
          <p:cNvPr id="13" name="矩形 12"/>
          <p:cNvSpPr/>
          <p:nvPr/>
        </p:nvSpPr>
        <p:spPr>
          <a:xfrm>
            <a:off x="5867400" y="1591270"/>
            <a:ext cx="2362200" cy="923330"/>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600" b="1" dirty="0">
                <a:solidFill>
                  <a:srgbClr val="FFFF00"/>
                </a:solidFill>
                <a:latin typeface="黑体" panose="02010609060101010101" pitchFamily="49" charset="-122"/>
                <a:ea typeface="黑体" panose="02010609060101010101" pitchFamily="49" charset="-122"/>
              </a:rPr>
              <a:t>指南针</a:t>
            </a:r>
            <a:endParaRPr lang="zh-CN" altLang="zh-CN" sz="3600" b="1" dirty="0">
              <a:solidFill>
                <a:srgbClr val="FFFF00"/>
              </a:solidFill>
              <a:latin typeface="黑体" panose="02010609060101010101" pitchFamily="49" charset="-122"/>
              <a:ea typeface="黑体" panose="02010609060101010101" pitchFamily="49" charset="-122"/>
            </a:endParaRPr>
          </a:p>
        </p:txBody>
      </p:sp>
      <p:sp>
        <p:nvSpPr>
          <p:cNvPr id="14" name="矩形 13"/>
          <p:cNvSpPr/>
          <p:nvPr/>
        </p:nvSpPr>
        <p:spPr>
          <a:xfrm>
            <a:off x="5867400" y="3637094"/>
            <a:ext cx="2286000" cy="923330"/>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600" b="1" dirty="0">
                <a:solidFill>
                  <a:srgbClr val="FFFF00"/>
                </a:solidFill>
                <a:latin typeface="黑体" panose="02010609060101010101" pitchFamily="49" charset="-122"/>
                <a:ea typeface="黑体" panose="02010609060101010101" pitchFamily="49" charset="-122"/>
              </a:rPr>
              <a:t>火药</a:t>
            </a:r>
            <a:endParaRPr lang="zh-CN" altLang="zh-CN" sz="36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700332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arn(inVertic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arn(inVertical)">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http://qiniu.zgmsbw.com/meishubao/2018053111000072565.jpg"/>
          <p:cNvPicPr>
            <a:picLocks noChangeAspect="1" noChangeArrowheads="1"/>
          </p:cNvPicPr>
          <p:nvPr/>
        </p:nvPicPr>
        <p:blipFill rotWithShape="1">
          <a:blip r:embed="rId2">
            <a:extLst>
              <a:ext uri="{28A0092B-C50C-407E-A947-70E740481C1C}">
                <a14:useLocalDpi xmlns:a14="http://schemas.microsoft.com/office/drawing/2010/main" val="0"/>
              </a:ext>
            </a:extLst>
          </a:blip>
          <a:srcRect b="18030"/>
          <a:stretch/>
        </p:blipFill>
        <p:spPr bwMode="auto">
          <a:xfrm>
            <a:off x="-152399" y="-1"/>
            <a:ext cx="9318408" cy="69720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90600" y="3664803"/>
            <a:ext cx="6955750" cy="830997"/>
          </a:xfrm>
          <a:prstGeom prst="rect">
            <a:avLst/>
          </a:prstGeom>
          <a:solidFill>
            <a:schemeClr val="tx1">
              <a:alpha val="69000"/>
            </a:schemeClr>
          </a:solidFill>
        </p:spPr>
        <p:txBody>
          <a:bodyPr wrap="none" rtlCol="0">
            <a:spAutoFit/>
          </a:bodyPr>
          <a:lstStyle/>
          <a:p>
            <a:r>
              <a:rPr lang="zh-CN" altLang="zh-CN" sz="4800" b="1" dirty="0">
                <a:solidFill>
                  <a:schemeClr val="bg1"/>
                </a:solidFill>
                <a:latin typeface="黑体" panose="02010609060101010101" pitchFamily="49" charset="-122"/>
                <a:ea typeface="黑体" panose="02010609060101010101" pitchFamily="49" charset="-122"/>
              </a:rPr>
              <a:t>民族关系发展和社会变化</a:t>
            </a:r>
            <a:endParaRPr lang="zh-CN" altLang="en-US" sz="4800" b="1" dirty="0">
              <a:solidFill>
                <a:schemeClr val="bg1"/>
              </a:solidFill>
              <a:latin typeface="黑体" panose="02010609060101010101" pitchFamily="49" charset="-122"/>
              <a:ea typeface="黑体" panose="02010609060101010101" pitchFamily="49" charset="-122"/>
            </a:endParaRPr>
          </a:p>
        </p:txBody>
      </p:sp>
      <p:sp>
        <p:nvSpPr>
          <p:cNvPr id="6" name="矩形 5"/>
          <p:cNvSpPr/>
          <p:nvPr/>
        </p:nvSpPr>
        <p:spPr>
          <a:xfrm>
            <a:off x="785793" y="2108537"/>
            <a:ext cx="7139007" cy="1015663"/>
          </a:xfrm>
          <a:prstGeom prst="rect">
            <a:avLst/>
          </a:prstGeom>
          <a:noFill/>
        </p:spPr>
        <p:txBody>
          <a:bodyPr wrap="square" lIns="91440" tIns="45720" rIns="91440" bIns="45720">
            <a:spAutoFit/>
          </a:bodyPr>
          <a:lstStyle/>
          <a:p>
            <a:pPr algn="ctr"/>
            <a:r>
              <a:rPr lang="zh-CN" altLang="en-US" sz="6000" b="1" dirty="0">
                <a:ln w="19050">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endParaRPr lang="zh-CN" altLang="en-US" sz="6000" b="1" cap="none" spc="0" dirty="0">
              <a:ln w="19050">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endParaRPr>
          </a:p>
        </p:txBody>
      </p:sp>
      <p:sp>
        <p:nvSpPr>
          <p:cNvPr id="7" name="TextBox 6"/>
          <p:cNvSpPr txBox="1"/>
          <p:nvPr/>
        </p:nvSpPr>
        <p:spPr>
          <a:xfrm>
            <a:off x="25400" y="76200"/>
            <a:ext cx="3416320" cy="523220"/>
          </a:xfrm>
          <a:prstGeom prst="rect">
            <a:avLst/>
          </a:prstGeom>
          <a:noFill/>
        </p:spPr>
        <p:txBody>
          <a:bodyPr wrap="none" rtlCol="0">
            <a:spAutoFit/>
          </a:bodyPr>
          <a:lstStyle/>
          <a:p>
            <a:r>
              <a:rPr lang="zh-CN" altLang="en-US" sz="2800" dirty="0">
                <a:solidFill>
                  <a:schemeClr val="bg1"/>
                </a:solidFill>
                <a:latin typeface="黑体" panose="02010609060101010101" pitchFamily="49" charset="-122"/>
                <a:ea typeface="黑体" panose="02010609060101010101" pitchFamily="49" charset="-122"/>
              </a:rPr>
              <a:t>中国古代史复习专题</a:t>
            </a:r>
          </a:p>
        </p:txBody>
      </p:sp>
    </p:spTree>
    <p:extLst>
      <p:ext uri="{BB962C8B-B14F-4D97-AF65-F5344CB8AC3E}">
        <p14:creationId xmlns:p14="http://schemas.microsoft.com/office/powerpoint/2010/main" val="3377451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4" name="组合 3"/>
          <p:cNvGrpSpPr/>
          <p:nvPr/>
        </p:nvGrpSpPr>
        <p:grpSpPr>
          <a:xfrm>
            <a:off x="152400" y="76200"/>
            <a:ext cx="3124200" cy="795750"/>
            <a:chOff x="152400" y="76200"/>
            <a:chExt cx="3124200" cy="795750"/>
          </a:xfrm>
        </p:grpSpPr>
        <p:pic>
          <p:nvPicPr>
            <p:cNvPr id="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7" name="TextBox 6"/>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grpSp>
      <p:pic>
        <p:nvPicPr>
          <p:cNvPr id="15" name="图片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 y="990600"/>
            <a:ext cx="7620000" cy="5800725"/>
          </a:xfrm>
          <a:prstGeom prst="rect">
            <a:avLst/>
          </a:prstGeom>
        </p:spPr>
      </p:pic>
      <p:sp>
        <p:nvSpPr>
          <p:cNvPr id="16" name="矩形 15"/>
          <p:cNvSpPr/>
          <p:nvPr/>
        </p:nvSpPr>
        <p:spPr>
          <a:xfrm>
            <a:off x="4114800" y="372070"/>
            <a:ext cx="4800600" cy="923330"/>
          </a:xfrm>
          <a:prstGeom prst="rect">
            <a:avLst/>
          </a:prstGeom>
          <a:solidFill>
            <a:srgbClr val="002060"/>
          </a:solidFill>
          <a:ln>
            <a:solidFill>
              <a:srgbClr val="FFFF00"/>
            </a:solidFill>
          </a:ln>
        </p:spPr>
        <p:txBody>
          <a:bodyPr wrap="square" rtlCol="0">
            <a:spAutoFit/>
          </a:bodyPr>
          <a:lstStyle/>
          <a:p>
            <a:pPr algn="ctr">
              <a:lnSpc>
                <a:spcPct val="150000"/>
              </a:lnSpc>
            </a:pPr>
            <a:r>
              <a:rPr lang="zh-CN" altLang="en-US" sz="3600" b="1" dirty="0">
                <a:solidFill>
                  <a:srgbClr val="FFFF00"/>
                </a:solidFill>
                <a:latin typeface="黑体" panose="02010609060101010101" pitchFamily="49" charset="-122"/>
                <a:ea typeface="黑体" panose="02010609060101010101" pitchFamily="49" charset="-122"/>
              </a:rPr>
              <a:t>元朝中外交通发达</a:t>
            </a:r>
            <a:endParaRPr lang="zh-CN" altLang="zh-CN" sz="36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480810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67155" cy="6858000"/>
          </a:xfrm>
          <a:prstGeom prst="rect">
            <a:avLst/>
          </a:prstGeom>
        </p:spPr>
      </p:pic>
      <p:sp>
        <p:nvSpPr>
          <p:cNvPr id="4" name="TextBox 3"/>
          <p:cNvSpPr txBox="1"/>
          <p:nvPr/>
        </p:nvSpPr>
        <p:spPr>
          <a:xfrm>
            <a:off x="4191000" y="253425"/>
            <a:ext cx="4716356" cy="584775"/>
          </a:xfrm>
          <a:prstGeom prst="rect">
            <a:avLst/>
          </a:prstGeom>
          <a:noFill/>
        </p:spPr>
        <p:txBody>
          <a:bodyPr wrap="none" rtlCol="0">
            <a:spAutoFit/>
          </a:bodyPr>
          <a:lstStyle/>
          <a:p>
            <a:r>
              <a:rPr lang="zh-CN" altLang="en-US" sz="3200" b="1" dirty="0">
                <a:solidFill>
                  <a:schemeClr val="bg1"/>
                </a:solidFill>
                <a:latin typeface="黑体" panose="02010609060101010101" pitchFamily="49" charset="-122"/>
                <a:ea typeface="黑体" panose="02010609060101010101" pitchFamily="49" charset="-122"/>
              </a:rPr>
              <a:t>民族关系发展和社会变化</a:t>
            </a:r>
          </a:p>
        </p:txBody>
      </p:sp>
      <p:sp>
        <p:nvSpPr>
          <p:cNvPr id="5" name="矩形 4"/>
          <p:cNvSpPr/>
          <p:nvPr/>
        </p:nvSpPr>
        <p:spPr>
          <a:xfrm>
            <a:off x="15240" y="191869"/>
            <a:ext cx="4267199" cy="707886"/>
          </a:xfrm>
          <a:prstGeom prst="rect">
            <a:avLst/>
          </a:prstGeom>
          <a:noFill/>
        </p:spPr>
        <p:txBody>
          <a:bodyPr wrap="square" lIns="91440" tIns="45720" rIns="91440" bIns="45720">
            <a:spAutoFit/>
          </a:bodyPr>
          <a:lstStyle/>
          <a:p>
            <a:pPr algn="ctr"/>
            <a:r>
              <a:rPr lang="zh-CN" altLang="en-US" sz="4000" b="1" cap="none" spc="0" dirty="0">
                <a:ln w="3175">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p>
        </p:txBody>
      </p:sp>
      <p:sp>
        <p:nvSpPr>
          <p:cNvPr id="3" name="任意多边形 2"/>
          <p:cNvSpPr/>
          <p:nvPr/>
        </p:nvSpPr>
        <p:spPr>
          <a:xfrm>
            <a:off x="45720" y="1447800"/>
            <a:ext cx="9052560" cy="1524050"/>
          </a:xfrm>
          <a:custGeom>
            <a:avLst/>
            <a:gdLst>
              <a:gd name="connsiteX0" fmla="*/ 0 w 9052560"/>
              <a:gd name="connsiteY0" fmla="*/ 0 h 1524050"/>
              <a:gd name="connsiteX1" fmla="*/ 1737360 w 9052560"/>
              <a:gd name="connsiteY1" fmla="*/ 1371600 h 1524050"/>
              <a:gd name="connsiteX2" fmla="*/ 3169920 w 9052560"/>
              <a:gd name="connsiteY2" fmla="*/ 624840 h 1524050"/>
              <a:gd name="connsiteX3" fmla="*/ 4511040 w 9052560"/>
              <a:gd name="connsiteY3" fmla="*/ 1524000 h 1524050"/>
              <a:gd name="connsiteX4" fmla="*/ 5806440 w 9052560"/>
              <a:gd name="connsiteY4" fmla="*/ 670560 h 1524050"/>
              <a:gd name="connsiteX5" fmla="*/ 7284720 w 9052560"/>
              <a:gd name="connsiteY5" fmla="*/ 1508760 h 1524050"/>
              <a:gd name="connsiteX6" fmla="*/ 9052560 w 9052560"/>
              <a:gd name="connsiteY6" fmla="*/ 518160 h 15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52560" h="1524050">
                <a:moveTo>
                  <a:pt x="0" y="0"/>
                </a:moveTo>
                <a:cubicBezTo>
                  <a:pt x="604520" y="633730"/>
                  <a:pt x="1209040" y="1267460"/>
                  <a:pt x="1737360" y="1371600"/>
                </a:cubicBezTo>
                <a:cubicBezTo>
                  <a:pt x="2265680" y="1475740"/>
                  <a:pt x="2707640" y="599440"/>
                  <a:pt x="3169920" y="624840"/>
                </a:cubicBezTo>
                <a:cubicBezTo>
                  <a:pt x="3632200" y="650240"/>
                  <a:pt x="4071620" y="1516380"/>
                  <a:pt x="4511040" y="1524000"/>
                </a:cubicBezTo>
                <a:cubicBezTo>
                  <a:pt x="4950460" y="1531620"/>
                  <a:pt x="5344160" y="673100"/>
                  <a:pt x="5806440" y="670560"/>
                </a:cubicBezTo>
                <a:cubicBezTo>
                  <a:pt x="6268720" y="668020"/>
                  <a:pt x="6743700" y="1534160"/>
                  <a:pt x="7284720" y="1508760"/>
                </a:cubicBezTo>
                <a:cubicBezTo>
                  <a:pt x="7825740" y="1483360"/>
                  <a:pt x="8439150" y="1000760"/>
                  <a:pt x="9052560" y="518160"/>
                </a:cubicBez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93800" y="16764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4871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2782517" y="17188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4001717" y="2286000"/>
            <a:ext cx="798883" cy="79575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23"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5373317" y="18288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67449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8070769" y="16764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p:cNvSpPr txBox="1"/>
          <p:nvPr/>
        </p:nvSpPr>
        <p:spPr>
          <a:xfrm>
            <a:off x="370546"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1</a:t>
            </a:r>
            <a:endParaRPr lang="zh-CN" altLang="en-US" sz="3200" b="1" dirty="0">
              <a:latin typeface="黑体" panose="02010609060101010101" pitchFamily="49" charset="-122"/>
              <a:ea typeface="黑体" panose="02010609060101010101" pitchFamily="49" charset="-122"/>
            </a:endParaRPr>
          </a:p>
        </p:txBody>
      </p:sp>
      <p:sp>
        <p:nvSpPr>
          <p:cNvPr id="29" name="TextBox 28"/>
          <p:cNvSpPr txBox="1"/>
          <p:nvPr/>
        </p:nvSpPr>
        <p:spPr>
          <a:xfrm>
            <a:off x="1680066" y="2438400"/>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2</a:t>
            </a:r>
            <a:endParaRPr lang="zh-CN" altLang="en-US" sz="3200" b="1" dirty="0">
              <a:latin typeface="黑体" panose="02010609060101010101" pitchFamily="49" charset="-122"/>
              <a:ea typeface="黑体" panose="02010609060101010101" pitchFamily="49" charset="-122"/>
            </a:endParaRPr>
          </a:p>
        </p:txBody>
      </p:sp>
      <p:sp>
        <p:nvSpPr>
          <p:cNvPr id="30" name="TextBox 29"/>
          <p:cNvSpPr txBox="1"/>
          <p:nvPr/>
        </p:nvSpPr>
        <p:spPr>
          <a:xfrm>
            <a:off x="2986231" y="182433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3</a:t>
            </a:r>
            <a:endParaRPr lang="zh-CN" altLang="en-US" sz="3200" b="1" dirty="0">
              <a:latin typeface="黑体" panose="02010609060101010101" pitchFamily="49" charset="-122"/>
              <a:ea typeface="黑体" panose="02010609060101010101" pitchFamily="49" charset="-122"/>
            </a:endParaRPr>
          </a:p>
        </p:txBody>
      </p:sp>
      <p:sp>
        <p:nvSpPr>
          <p:cNvPr id="31" name="TextBox 30"/>
          <p:cNvSpPr txBox="1"/>
          <p:nvPr/>
        </p:nvSpPr>
        <p:spPr>
          <a:xfrm>
            <a:off x="4180546" y="2409112"/>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38" name="TextBox 37"/>
          <p:cNvSpPr txBox="1"/>
          <p:nvPr/>
        </p:nvSpPr>
        <p:spPr>
          <a:xfrm>
            <a:off x="5577031" y="194625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39" name="TextBox 38"/>
          <p:cNvSpPr txBox="1"/>
          <p:nvPr/>
        </p:nvSpPr>
        <p:spPr>
          <a:xfrm>
            <a:off x="6948631" y="247378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40" name="TextBox 39"/>
          <p:cNvSpPr txBox="1"/>
          <p:nvPr/>
        </p:nvSpPr>
        <p:spPr>
          <a:xfrm>
            <a:off x="8274483"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7</a:t>
            </a:r>
            <a:endParaRPr lang="zh-CN" altLang="en-US" sz="3200" b="1" dirty="0">
              <a:latin typeface="黑体" panose="02010609060101010101" pitchFamily="49" charset="-122"/>
              <a:ea typeface="黑体" panose="02010609060101010101" pitchFamily="49" charset="-122"/>
            </a:endParaRPr>
          </a:p>
        </p:txBody>
      </p:sp>
      <p:sp>
        <p:nvSpPr>
          <p:cNvPr id="41" name="TextBox 40"/>
          <p:cNvSpPr txBox="1"/>
          <p:nvPr/>
        </p:nvSpPr>
        <p:spPr>
          <a:xfrm>
            <a:off x="152400" y="29670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时</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空</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定</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位</a:t>
            </a:r>
          </a:p>
        </p:txBody>
      </p:sp>
      <p:sp>
        <p:nvSpPr>
          <p:cNvPr id="42" name="TextBox 41"/>
          <p:cNvSpPr txBox="1"/>
          <p:nvPr/>
        </p:nvSpPr>
        <p:spPr>
          <a:xfrm>
            <a:off x="1473960" y="36528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单元概述</a:t>
            </a:r>
          </a:p>
        </p:txBody>
      </p:sp>
      <p:sp>
        <p:nvSpPr>
          <p:cNvPr id="22" name="TextBox 21"/>
          <p:cNvSpPr txBox="1"/>
          <p:nvPr/>
        </p:nvSpPr>
        <p:spPr>
          <a:xfrm>
            <a:off x="2830279" y="299388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知识框架</a:t>
            </a:r>
          </a:p>
        </p:txBody>
      </p:sp>
      <p:sp>
        <p:nvSpPr>
          <p:cNvPr id="26" name="TextBox 25"/>
          <p:cNvSpPr txBox="1"/>
          <p:nvPr/>
        </p:nvSpPr>
        <p:spPr>
          <a:xfrm>
            <a:off x="4049479" y="3652896"/>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快速记忆</a:t>
            </a:r>
          </a:p>
        </p:txBody>
      </p:sp>
      <p:sp>
        <p:nvSpPr>
          <p:cNvPr id="27" name="TextBox 26"/>
          <p:cNvSpPr txBox="1"/>
          <p:nvPr/>
        </p:nvSpPr>
        <p:spPr>
          <a:xfrm>
            <a:off x="5373317" y="2973944"/>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sp>
        <p:nvSpPr>
          <p:cNvPr id="32" name="TextBox 31"/>
          <p:cNvSpPr txBox="1"/>
          <p:nvPr/>
        </p:nvSpPr>
        <p:spPr>
          <a:xfrm>
            <a:off x="6803835" y="3652895"/>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延伸思考</a:t>
            </a:r>
          </a:p>
        </p:txBody>
      </p:sp>
    </p:spTree>
    <p:extLst>
      <p:ext uri="{BB962C8B-B14F-4D97-AF65-F5344CB8AC3E}">
        <p14:creationId xmlns:p14="http://schemas.microsoft.com/office/powerpoint/2010/main" val="4096094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up)">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6" name="组合 5"/>
          <p:cNvGrpSpPr/>
          <p:nvPr/>
        </p:nvGrpSpPr>
        <p:grpSpPr>
          <a:xfrm>
            <a:off x="152400" y="271050"/>
            <a:ext cx="3124200" cy="795750"/>
            <a:chOff x="152400" y="76200"/>
            <a:chExt cx="3124200" cy="795750"/>
          </a:xfrm>
        </p:grpSpPr>
        <p:pic>
          <p:nvPicPr>
            <p:cNvPr id="7"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9" name="TextBox 8"/>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延伸思考</a:t>
              </a:r>
              <a:r>
                <a:rPr lang="en-US" altLang="zh-CN" sz="3200" b="1" dirty="0">
                  <a:solidFill>
                    <a:schemeClr val="bg1"/>
                  </a:solidFill>
                  <a:latin typeface="黑体" panose="02010609060101010101" pitchFamily="49" charset="-122"/>
                  <a:ea typeface="黑体" panose="02010609060101010101" pitchFamily="49" charset="-122"/>
                </a:rPr>
                <a:t>1</a:t>
              </a:r>
              <a:endParaRPr lang="zh-CN" altLang="en-US" sz="3200" b="1" dirty="0">
                <a:solidFill>
                  <a:schemeClr val="bg1"/>
                </a:solidFill>
                <a:latin typeface="黑体" panose="02010609060101010101" pitchFamily="49" charset="-122"/>
                <a:ea typeface="黑体" panose="02010609060101010101" pitchFamily="49" charset="-122"/>
              </a:endParaRPr>
            </a:p>
          </p:txBody>
        </p:sp>
      </p:grpSp>
      <p:sp>
        <p:nvSpPr>
          <p:cNvPr id="10" name="TextBox 9"/>
          <p:cNvSpPr txBox="1"/>
          <p:nvPr/>
        </p:nvSpPr>
        <p:spPr>
          <a:xfrm>
            <a:off x="3810000" y="381000"/>
            <a:ext cx="4800600" cy="646331"/>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3600" b="1" dirty="0">
                <a:solidFill>
                  <a:srgbClr val="FFFF00"/>
                </a:solidFill>
              </a:rPr>
              <a:t>中国古代经济重心南移</a:t>
            </a:r>
          </a:p>
        </p:txBody>
      </p:sp>
      <p:graphicFrame>
        <p:nvGraphicFramePr>
          <p:cNvPr id="3" name="表格 2"/>
          <p:cNvGraphicFramePr>
            <a:graphicFrameLocks noGrp="1"/>
          </p:cNvGraphicFramePr>
          <p:nvPr>
            <p:extLst>
              <p:ext uri="{D42A27DB-BD31-4B8C-83A1-F6EECF244321}">
                <p14:modId xmlns:p14="http://schemas.microsoft.com/office/powerpoint/2010/main" val="3110203866"/>
              </p:ext>
            </p:extLst>
          </p:nvPr>
        </p:nvGraphicFramePr>
        <p:xfrm>
          <a:off x="381000" y="1549400"/>
          <a:ext cx="8458200" cy="5003800"/>
        </p:xfrm>
        <a:graphic>
          <a:graphicData uri="http://schemas.openxmlformats.org/drawingml/2006/table">
            <a:tbl>
              <a:tblPr firstRow="1" bandRow="1">
                <a:tableStyleId>{5C22544A-7EE6-4342-B048-85BDC9FD1C3A}</a:tableStyleId>
              </a:tblPr>
              <a:tblGrid>
                <a:gridCol w="2667000">
                  <a:extLst>
                    <a:ext uri="{9D8B030D-6E8A-4147-A177-3AD203B41FA5}">
                      <a16:colId xmlns:a16="http://schemas.microsoft.com/office/drawing/2014/main" val="20000"/>
                    </a:ext>
                  </a:extLst>
                </a:gridCol>
                <a:gridCol w="5791200">
                  <a:extLst>
                    <a:ext uri="{9D8B030D-6E8A-4147-A177-3AD203B41FA5}">
                      <a16:colId xmlns:a16="http://schemas.microsoft.com/office/drawing/2014/main" val="20001"/>
                    </a:ext>
                  </a:extLst>
                </a:gridCol>
              </a:tblGrid>
              <a:tr h="1000760">
                <a:tc>
                  <a:txBody>
                    <a:bodyPr/>
                    <a:lstStyle/>
                    <a:p>
                      <a:pPr algn="ctr"/>
                      <a:r>
                        <a:rPr lang="zh-CN" altLang="en-US" sz="3200" b="1" dirty="0">
                          <a:latin typeface="黑体" panose="02010609060101010101" pitchFamily="49" charset="-122"/>
                          <a:ea typeface="黑体" panose="02010609060101010101" pitchFamily="49" charset="-122"/>
                        </a:rPr>
                        <a:t>朝代</a:t>
                      </a:r>
                    </a:p>
                  </a:txBody>
                  <a:tcPr/>
                </a:tc>
                <a:tc>
                  <a:txBody>
                    <a:bodyPr/>
                    <a:lstStyle/>
                    <a:p>
                      <a:pPr algn="ctr"/>
                      <a:r>
                        <a:rPr lang="zh-CN" altLang="en-US" sz="3200" b="1" dirty="0">
                          <a:latin typeface="黑体" panose="02010609060101010101" pitchFamily="49" charset="-122"/>
                          <a:ea typeface="黑体" panose="02010609060101010101" pitchFamily="49" charset="-122"/>
                        </a:rPr>
                        <a:t>经济重心南移情况</a:t>
                      </a:r>
                    </a:p>
                  </a:txBody>
                  <a:tcPr/>
                </a:tc>
                <a:extLst>
                  <a:ext uri="{0D108BD9-81ED-4DB2-BD59-A6C34878D82A}">
                    <a16:rowId xmlns:a16="http://schemas.microsoft.com/office/drawing/2014/main" val="10000"/>
                  </a:ext>
                </a:extLst>
              </a:tr>
              <a:tr h="1000760">
                <a:tc>
                  <a:txBody>
                    <a:bodyPr/>
                    <a:lstStyle/>
                    <a:p>
                      <a:pPr algn="ctr"/>
                      <a:r>
                        <a:rPr lang="zh-CN" altLang="en-US" sz="3200" b="1" dirty="0">
                          <a:latin typeface="黑体" panose="02010609060101010101" pitchFamily="49" charset="-122"/>
                          <a:ea typeface="黑体" panose="02010609060101010101" pitchFamily="49" charset="-122"/>
                        </a:rPr>
                        <a:t>秦汉时期</a:t>
                      </a:r>
                    </a:p>
                  </a:txBody>
                  <a:tcPr/>
                </a:tc>
                <a:tc>
                  <a:txBody>
                    <a:bodyPr/>
                    <a:lstStyle/>
                    <a:p>
                      <a:pPr algn="ctr"/>
                      <a:endParaRPr lang="zh-CN" altLang="en-US" sz="32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1"/>
                  </a:ext>
                </a:extLst>
              </a:tr>
              <a:tr h="1000760">
                <a:tc>
                  <a:txBody>
                    <a:bodyPr/>
                    <a:lstStyle/>
                    <a:p>
                      <a:pPr algn="ctr"/>
                      <a:r>
                        <a:rPr lang="zh-CN" altLang="en-US" sz="3200" b="1" dirty="0">
                          <a:latin typeface="黑体" panose="02010609060101010101" pitchFamily="49" charset="-122"/>
                          <a:ea typeface="黑体" panose="02010609060101010101" pitchFamily="49" charset="-122"/>
                        </a:rPr>
                        <a:t>东晋南朝时期</a:t>
                      </a:r>
                    </a:p>
                  </a:txBody>
                  <a:tcPr/>
                </a:tc>
                <a:tc>
                  <a:txBody>
                    <a:bodyPr/>
                    <a:lstStyle/>
                    <a:p>
                      <a:pPr algn="ctr"/>
                      <a:endParaRPr lang="zh-CN" altLang="en-US" sz="32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2"/>
                  </a:ext>
                </a:extLst>
              </a:tr>
              <a:tr h="1000760">
                <a:tc>
                  <a:txBody>
                    <a:bodyPr/>
                    <a:lstStyle/>
                    <a:p>
                      <a:pPr algn="ctr"/>
                      <a:r>
                        <a:rPr lang="zh-CN" altLang="en-US" sz="3200" b="1" dirty="0">
                          <a:latin typeface="黑体" panose="02010609060101010101" pitchFamily="49" charset="-122"/>
                          <a:ea typeface="黑体" panose="02010609060101010101" pitchFamily="49" charset="-122"/>
                        </a:rPr>
                        <a:t>唐朝中期</a:t>
                      </a:r>
                    </a:p>
                  </a:txBody>
                  <a:tcPr/>
                </a:tc>
                <a:tc>
                  <a:txBody>
                    <a:bodyPr/>
                    <a:lstStyle/>
                    <a:p>
                      <a:pPr algn="ctr"/>
                      <a:endParaRPr lang="zh-CN" altLang="en-US" sz="32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3"/>
                  </a:ext>
                </a:extLst>
              </a:tr>
              <a:tr h="1000760">
                <a:tc>
                  <a:txBody>
                    <a:bodyPr/>
                    <a:lstStyle/>
                    <a:p>
                      <a:pPr algn="ctr"/>
                      <a:r>
                        <a:rPr lang="zh-CN" altLang="en-US" sz="3200" b="1" dirty="0">
                          <a:latin typeface="黑体" panose="02010609060101010101" pitchFamily="49" charset="-122"/>
                          <a:ea typeface="黑体" panose="02010609060101010101" pitchFamily="49" charset="-122"/>
                        </a:rPr>
                        <a:t>南宋</a:t>
                      </a:r>
                    </a:p>
                  </a:txBody>
                  <a:tcPr/>
                </a:tc>
                <a:tc>
                  <a:txBody>
                    <a:bodyPr/>
                    <a:lstStyle/>
                    <a:p>
                      <a:pPr algn="ctr"/>
                      <a:endParaRPr lang="zh-CN" altLang="en-US" sz="32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4"/>
                  </a:ext>
                </a:extLst>
              </a:tr>
            </a:tbl>
          </a:graphicData>
        </a:graphic>
      </p:graphicFrame>
      <p:sp>
        <p:nvSpPr>
          <p:cNvPr id="11" name="TextBox 10"/>
          <p:cNvSpPr txBox="1"/>
          <p:nvPr/>
        </p:nvSpPr>
        <p:spPr>
          <a:xfrm>
            <a:off x="3505200" y="2667000"/>
            <a:ext cx="4800600" cy="584775"/>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3200" b="1" dirty="0">
                <a:solidFill>
                  <a:srgbClr val="000099"/>
                </a:solidFill>
              </a:rPr>
              <a:t>经济重心在黄河流域</a:t>
            </a:r>
          </a:p>
        </p:txBody>
      </p:sp>
      <p:sp>
        <p:nvSpPr>
          <p:cNvPr id="12" name="TextBox 11"/>
          <p:cNvSpPr txBox="1"/>
          <p:nvPr/>
        </p:nvSpPr>
        <p:spPr>
          <a:xfrm>
            <a:off x="3505200" y="3810000"/>
            <a:ext cx="4800600" cy="584775"/>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3200" b="1" dirty="0">
                <a:solidFill>
                  <a:srgbClr val="000099"/>
                </a:solidFill>
              </a:rPr>
              <a:t>江南地区得到开发</a:t>
            </a:r>
          </a:p>
        </p:txBody>
      </p:sp>
      <p:sp>
        <p:nvSpPr>
          <p:cNvPr id="13" name="TextBox 12"/>
          <p:cNvSpPr txBox="1"/>
          <p:nvPr/>
        </p:nvSpPr>
        <p:spPr>
          <a:xfrm>
            <a:off x="3497580" y="4800600"/>
            <a:ext cx="4800600" cy="584775"/>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3200" b="1" dirty="0">
                <a:solidFill>
                  <a:srgbClr val="000099"/>
                </a:solidFill>
              </a:rPr>
              <a:t>经济重心开始南移</a:t>
            </a:r>
          </a:p>
        </p:txBody>
      </p:sp>
      <p:sp>
        <p:nvSpPr>
          <p:cNvPr id="14" name="TextBox 13"/>
          <p:cNvSpPr txBox="1"/>
          <p:nvPr/>
        </p:nvSpPr>
        <p:spPr>
          <a:xfrm>
            <a:off x="3528060" y="5715000"/>
            <a:ext cx="4800600" cy="646331"/>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3200" b="1" dirty="0">
                <a:solidFill>
                  <a:srgbClr val="000099"/>
                </a:solidFill>
              </a:rPr>
              <a:t>经济重心南移</a:t>
            </a:r>
            <a:r>
              <a:rPr lang="zh-CN" altLang="en-US" sz="3600" b="1" dirty="0">
                <a:solidFill>
                  <a:srgbClr val="FF0000"/>
                </a:solidFill>
              </a:rPr>
              <a:t>完成</a:t>
            </a:r>
          </a:p>
        </p:txBody>
      </p:sp>
    </p:spTree>
    <p:extLst>
      <p:ext uri="{BB962C8B-B14F-4D97-AF65-F5344CB8AC3E}">
        <p14:creationId xmlns:p14="http://schemas.microsoft.com/office/powerpoint/2010/main" val="3862295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down)">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down)">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grpSp>
        <p:nvGrpSpPr>
          <p:cNvPr id="11" name="组合 10"/>
          <p:cNvGrpSpPr/>
          <p:nvPr/>
        </p:nvGrpSpPr>
        <p:grpSpPr>
          <a:xfrm>
            <a:off x="76200" y="152400"/>
            <a:ext cx="3124200" cy="795750"/>
            <a:chOff x="152400" y="76200"/>
            <a:chExt cx="3124200" cy="795750"/>
          </a:xfrm>
        </p:grpSpPr>
        <p:pic>
          <p:nvPicPr>
            <p:cNvPr id="12"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52400" y="762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329146" y="1772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14" name="TextBox 13"/>
            <p:cNvSpPr txBox="1"/>
            <p:nvPr/>
          </p:nvSpPr>
          <p:spPr>
            <a:xfrm>
              <a:off x="1219200" y="188535"/>
              <a:ext cx="20574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延伸思考</a:t>
              </a:r>
              <a:r>
                <a:rPr lang="en-US" altLang="zh-CN" sz="3200" b="1" dirty="0">
                  <a:solidFill>
                    <a:schemeClr val="bg1"/>
                  </a:solidFill>
                  <a:latin typeface="黑体" panose="02010609060101010101" pitchFamily="49" charset="-122"/>
                  <a:ea typeface="黑体" panose="02010609060101010101" pitchFamily="49" charset="-122"/>
                </a:rPr>
                <a:t>2</a:t>
              </a:r>
              <a:endParaRPr lang="zh-CN" altLang="en-US" sz="3200" b="1" dirty="0">
                <a:solidFill>
                  <a:schemeClr val="bg1"/>
                </a:solidFill>
                <a:latin typeface="黑体" panose="02010609060101010101" pitchFamily="49" charset="-122"/>
                <a:ea typeface="黑体" panose="02010609060101010101" pitchFamily="49" charset="-122"/>
              </a:endParaRPr>
            </a:p>
          </p:txBody>
        </p:sp>
      </p:grpSp>
      <p:sp>
        <p:nvSpPr>
          <p:cNvPr id="15" name="TextBox 14"/>
          <p:cNvSpPr txBox="1"/>
          <p:nvPr/>
        </p:nvSpPr>
        <p:spPr>
          <a:xfrm>
            <a:off x="3352800" y="262350"/>
            <a:ext cx="5715000" cy="584775"/>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3200" b="1" dirty="0">
                <a:solidFill>
                  <a:srgbClr val="FFFF00"/>
                </a:solidFill>
              </a:rPr>
              <a:t>分封制、郡县制、行省制比较</a:t>
            </a:r>
          </a:p>
        </p:txBody>
      </p:sp>
      <p:graphicFrame>
        <p:nvGraphicFramePr>
          <p:cNvPr id="3" name="表格 2"/>
          <p:cNvGraphicFramePr>
            <a:graphicFrameLocks noGrp="1"/>
          </p:cNvGraphicFramePr>
          <p:nvPr>
            <p:extLst>
              <p:ext uri="{D42A27DB-BD31-4B8C-83A1-F6EECF244321}">
                <p14:modId xmlns:p14="http://schemas.microsoft.com/office/powerpoint/2010/main" val="170692987"/>
              </p:ext>
            </p:extLst>
          </p:nvPr>
        </p:nvGraphicFramePr>
        <p:xfrm>
          <a:off x="152400" y="1066800"/>
          <a:ext cx="8915400" cy="5608941"/>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0000"/>
                    </a:ext>
                  </a:extLst>
                </a:gridCol>
                <a:gridCol w="1066800">
                  <a:extLst>
                    <a:ext uri="{9D8B030D-6E8A-4147-A177-3AD203B41FA5}">
                      <a16:colId xmlns:a16="http://schemas.microsoft.com/office/drawing/2014/main" val="20001"/>
                    </a:ext>
                  </a:extLst>
                </a:gridCol>
                <a:gridCol w="2362200">
                  <a:extLst>
                    <a:ext uri="{9D8B030D-6E8A-4147-A177-3AD203B41FA5}">
                      <a16:colId xmlns:a16="http://schemas.microsoft.com/office/drawing/2014/main" val="20002"/>
                    </a:ext>
                  </a:extLst>
                </a:gridCol>
                <a:gridCol w="2133600">
                  <a:extLst>
                    <a:ext uri="{9D8B030D-6E8A-4147-A177-3AD203B41FA5}">
                      <a16:colId xmlns:a16="http://schemas.microsoft.com/office/drawing/2014/main" val="20003"/>
                    </a:ext>
                  </a:extLst>
                </a:gridCol>
                <a:gridCol w="2590800">
                  <a:extLst>
                    <a:ext uri="{9D8B030D-6E8A-4147-A177-3AD203B41FA5}">
                      <a16:colId xmlns:a16="http://schemas.microsoft.com/office/drawing/2014/main" val="20004"/>
                    </a:ext>
                  </a:extLst>
                </a:gridCol>
              </a:tblGrid>
              <a:tr h="702000">
                <a:tc>
                  <a:txBody>
                    <a:bodyPr/>
                    <a:lstStyle/>
                    <a:p>
                      <a:pPr algn="ctr"/>
                      <a:endParaRPr lang="zh-CN" altLang="en-US" sz="2800" b="1" dirty="0">
                        <a:latin typeface="黑体" panose="02010609060101010101" pitchFamily="49" charset="-122"/>
                        <a:ea typeface="黑体" panose="02010609060101010101" pitchFamily="49" charset="-122"/>
                      </a:endParaRPr>
                    </a:p>
                  </a:txBody>
                  <a:tcPr/>
                </a:tc>
                <a:tc>
                  <a:txBody>
                    <a:bodyPr/>
                    <a:lstStyle/>
                    <a:p>
                      <a:pPr algn="ctr"/>
                      <a:endParaRPr lang="zh-CN" altLang="en-US" sz="2800" b="1">
                        <a:latin typeface="黑体" panose="02010609060101010101" pitchFamily="49" charset="-122"/>
                        <a:ea typeface="黑体" panose="02010609060101010101" pitchFamily="49" charset="-122"/>
                      </a:endParaRPr>
                    </a:p>
                  </a:txBody>
                  <a:tcPr/>
                </a:tc>
                <a:tc>
                  <a:txBody>
                    <a:bodyPr/>
                    <a:lstStyle/>
                    <a:p>
                      <a:pPr algn="ctr"/>
                      <a:r>
                        <a:rPr lang="zh-CN" altLang="en-US" sz="2800" b="1" dirty="0">
                          <a:latin typeface="黑体" panose="02010609060101010101" pitchFamily="49" charset="-122"/>
                          <a:ea typeface="黑体" panose="02010609060101010101" pitchFamily="49" charset="-122"/>
                        </a:rPr>
                        <a:t>分封制</a:t>
                      </a:r>
                    </a:p>
                  </a:txBody>
                  <a:tcPr/>
                </a:tc>
                <a:tc>
                  <a:txBody>
                    <a:bodyPr/>
                    <a:lstStyle/>
                    <a:p>
                      <a:pPr algn="ctr"/>
                      <a:r>
                        <a:rPr lang="zh-CN" altLang="en-US" sz="2800" b="1" dirty="0">
                          <a:latin typeface="黑体" panose="02010609060101010101" pitchFamily="49" charset="-122"/>
                          <a:ea typeface="黑体" panose="02010609060101010101" pitchFamily="49" charset="-122"/>
                        </a:rPr>
                        <a:t>郡县制</a:t>
                      </a:r>
                    </a:p>
                  </a:txBody>
                  <a:tcPr/>
                </a:tc>
                <a:tc>
                  <a:txBody>
                    <a:bodyPr/>
                    <a:lstStyle/>
                    <a:p>
                      <a:pPr algn="ctr"/>
                      <a:r>
                        <a:rPr lang="zh-CN" altLang="en-US" sz="2800" b="1" dirty="0">
                          <a:latin typeface="黑体" panose="02010609060101010101" pitchFamily="49" charset="-122"/>
                          <a:ea typeface="黑体" panose="02010609060101010101" pitchFamily="49" charset="-122"/>
                        </a:rPr>
                        <a:t>行省制</a:t>
                      </a:r>
                    </a:p>
                  </a:txBody>
                  <a:tcPr/>
                </a:tc>
                <a:extLst>
                  <a:ext uri="{0D108BD9-81ED-4DB2-BD59-A6C34878D82A}">
                    <a16:rowId xmlns:a16="http://schemas.microsoft.com/office/drawing/2014/main" val="10000"/>
                  </a:ext>
                </a:extLst>
              </a:tr>
              <a:tr h="1248001">
                <a:tc rowSpan="3">
                  <a:txBody>
                    <a:bodyPr/>
                    <a:lstStyle/>
                    <a:p>
                      <a:endParaRPr lang="en-US" altLang="zh-CN" sz="2800" b="1" dirty="0">
                        <a:latin typeface="黑体" panose="02010609060101010101" pitchFamily="49" charset="-122"/>
                        <a:ea typeface="黑体" panose="02010609060101010101" pitchFamily="49" charset="-122"/>
                      </a:endParaRPr>
                    </a:p>
                    <a:p>
                      <a:endParaRPr lang="en-US" altLang="zh-CN" sz="2800" b="1" dirty="0">
                        <a:latin typeface="黑体" panose="02010609060101010101" pitchFamily="49" charset="-122"/>
                        <a:ea typeface="黑体" panose="02010609060101010101" pitchFamily="49" charset="-122"/>
                      </a:endParaRPr>
                    </a:p>
                    <a:p>
                      <a:r>
                        <a:rPr lang="zh-CN" altLang="en-US" sz="2800" b="1" dirty="0">
                          <a:latin typeface="黑体" panose="02010609060101010101" pitchFamily="49" charset="-122"/>
                          <a:ea typeface="黑体" panose="02010609060101010101" pitchFamily="49" charset="-122"/>
                        </a:rPr>
                        <a:t>不</a:t>
                      </a:r>
                      <a:endParaRPr lang="en-US" altLang="zh-CN" sz="2800" b="1" dirty="0">
                        <a:latin typeface="黑体" panose="02010609060101010101" pitchFamily="49" charset="-122"/>
                        <a:ea typeface="黑体" panose="02010609060101010101" pitchFamily="49" charset="-122"/>
                      </a:endParaRPr>
                    </a:p>
                    <a:p>
                      <a:r>
                        <a:rPr lang="zh-CN" altLang="en-US" sz="2800" b="1" dirty="0">
                          <a:latin typeface="黑体" panose="02010609060101010101" pitchFamily="49" charset="-122"/>
                          <a:ea typeface="黑体" panose="02010609060101010101" pitchFamily="49" charset="-122"/>
                        </a:rPr>
                        <a:t>同</a:t>
                      </a:r>
                      <a:endParaRPr lang="en-US" altLang="zh-CN" sz="2800" b="1" dirty="0">
                        <a:latin typeface="黑体" panose="02010609060101010101" pitchFamily="49" charset="-122"/>
                        <a:ea typeface="黑体" panose="02010609060101010101" pitchFamily="49" charset="-122"/>
                      </a:endParaRPr>
                    </a:p>
                    <a:p>
                      <a:r>
                        <a:rPr lang="zh-CN" altLang="en-US" sz="2800" b="1" dirty="0">
                          <a:latin typeface="黑体" panose="02010609060101010101" pitchFamily="49" charset="-122"/>
                          <a:ea typeface="黑体" panose="02010609060101010101" pitchFamily="49" charset="-122"/>
                        </a:rPr>
                        <a:t>点</a:t>
                      </a:r>
                    </a:p>
                  </a:txBody>
                  <a:tcPr/>
                </a:tc>
                <a:tc>
                  <a:txBody>
                    <a:bodyPr/>
                    <a:lstStyle/>
                    <a:p>
                      <a:r>
                        <a:rPr lang="zh-CN" altLang="en-US" sz="2800" b="1" dirty="0">
                          <a:latin typeface="黑体" panose="02010609060101010101" pitchFamily="49" charset="-122"/>
                          <a:ea typeface="黑体" panose="02010609060101010101" pitchFamily="49" charset="-122"/>
                        </a:rPr>
                        <a:t>时代</a:t>
                      </a:r>
                    </a:p>
                  </a:txBody>
                  <a:tcPr/>
                </a:tc>
                <a:tc>
                  <a:txBody>
                    <a:bodyPr/>
                    <a:lstStyle/>
                    <a:p>
                      <a:endParaRPr lang="zh-CN" altLang="en-US" sz="2800" b="1" dirty="0">
                        <a:latin typeface="黑体" panose="02010609060101010101" pitchFamily="49" charset="-122"/>
                        <a:ea typeface="黑体" panose="02010609060101010101" pitchFamily="49" charset="-122"/>
                      </a:endParaRPr>
                    </a:p>
                  </a:txBody>
                  <a:tcPr/>
                </a:tc>
                <a:tc>
                  <a:txBody>
                    <a:bodyPr/>
                    <a:lstStyle/>
                    <a:p>
                      <a:endParaRPr lang="zh-CN" altLang="en-US" sz="2800" b="1">
                        <a:latin typeface="黑体" panose="02010609060101010101" pitchFamily="49" charset="-122"/>
                        <a:ea typeface="黑体" panose="02010609060101010101" pitchFamily="49" charset="-122"/>
                      </a:endParaRPr>
                    </a:p>
                  </a:txBody>
                  <a:tcPr/>
                </a:tc>
                <a:tc>
                  <a:txBody>
                    <a:bodyPr/>
                    <a:lstStyle/>
                    <a:p>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1"/>
                  </a:ext>
                </a:extLst>
              </a:tr>
              <a:tr h="1555199">
                <a:tc vMerge="1">
                  <a:txBody>
                    <a:bodyPr/>
                    <a:lstStyle/>
                    <a:p>
                      <a:endParaRPr lang="zh-CN" altLang="en-US" dirty="0"/>
                    </a:p>
                  </a:txBody>
                  <a:tcPr/>
                </a:tc>
                <a:tc>
                  <a:txBody>
                    <a:bodyPr/>
                    <a:lstStyle/>
                    <a:p>
                      <a:r>
                        <a:rPr lang="zh-CN" altLang="en-US" sz="2800" b="1" dirty="0">
                          <a:latin typeface="黑体" panose="02010609060101010101" pitchFamily="49" charset="-122"/>
                          <a:ea typeface="黑体" panose="02010609060101010101" pitchFamily="49" charset="-122"/>
                        </a:rPr>
                        <a:t>与中央关系</a:t>
                      </a:r>
                    </a:p>
                  </a:txBody>
                  <a:tcPr/>
                </a:tc>
                <a:tc>
                  <a:txBody>
                    <a:bodyPr/>
                    <a:lstStyle/>
                    <a:p>
                      <a:endParaRPr lang="zh-CN" altLang="en-US" sz="2800" b="1" dirty="0">
                        <a:latin typeface="黑体" panose="02010609060101010101" pitchFamily="49" charset="-122"/>
                        <a:ea typeface="黑体" panose="02010609060101010101" pitchFamily="49" charset="-122"/>
                      </a:endParaRPr>
                    </a:p>
                  </a:txBody>
                  <a:tcPr/>
                </a:tc>
                <a:tc>
                  <a:txBody>
                    <a:bodyPr/>
                    <a:lstStyle/>
                    <a:p>
                      <a:endParaRPr lang="zh-CN" altLang="en-US" sz="2800" b="1">
                        <a:latin typeface="黑体" panose="02010609060101010101" pitchFamily="49" charset="-122"/>
                        <a:ea typeface="黑体" panose="02010609060101010101" pitchFamily="49" charset="-122"/>
                      </a:endParaRPr>
                    </a:p>
                  </a:txBody>
                  <a:tcPr/>
                </a:tc>
                <a:tc>
                  <a:txBody>
                    <a:bodyPr/>
                    <a:lstStyle/>
                    <a:p>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2"/>
                  </a:ext>
                </a:extLst>
              </a:tr>
              <a:tr h="1391340">
                <a:tc vMerge="1">
                  <a:txBody>
                    <a:bodyPr/>
                    <a:lstStyle/>
                    <a:p>
                      <a:endParaRPr lang="zh-CN" altLang="en-US" dirty="0"/>
                    </a:p>
                  </a:txBody>
                  <a:tcPr/>
                </a:tc>
                <a:tc>
                  <a:txBody>
                    <a:bodyPr/>
                    <a:lstStyle/>
                    <a:p>
                      <a:r>
                        <a:rPr lang="zh-CN" altLang="en-US" sz="2800" b="1" dirty="0">
                          <a:latin typeface="黑体" panose="02010609060101010101" pitchFamily="49" charset="-122"/>
                          <a:ea typeface="黑体" panose="02010609060101010101" pitchFamily="49" charset="-122"/>
                        </a:rPr>
                        <a:t>作用</a:t>
                      </a:r>
                    </a:p>
                  </a:txBody>
                  <a:tcPr/>
                </a:tc>
                <a:tc>
                  <a:txBody>
                    <a:bodyPr/>
                    <a:lstStyle/>
                    <a:p>
                      <a:endParaRPr lang="zh-CN" altLang="en-US" sz="2800" b="1">
                        <a:latin typeface="黑体" panose="02010609060101010101" pitchFamily="49" charset="-122"/>
                        <a:ea typeface="黑体" panose="02010609060101010101" pitchFamily="49" charset="-122"/>
                      </a:endParaRPr>
                    </a:p>
                  </a:txBody>
                  <a:tcPr/>
                </a:tc>
                <a:tc gridSpan="2">
                  <a:txBody>
                    <a:bodyPr/>
                    <a:lstStyle/>
                    <a:p>
                      <a:endParaRPr lang="zh-CN" altLang="en-US" sz="2800" b="1" dirty="0">
                        <a:latin typeface="黑体" panose="02010609060101010101" pitchFamily="49" charset="-122"/>
                        <a:ea typeface="黑体" panose="02010609060101010101" pitchFamily="49" charset="-122"/>
                      </a:endParaRPr>
                    </a:p>
                  </a:txBody>
                  <a:tcPr/>
                </a:tc>
                <a:tc hMerge="1">
                  <a:txBody>
                    <a:bodyPr/>
                    <a:lstStyle/>
                    <a:p>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3"/>
                  </a:ext>
                </a:extLst>
              </a:tr>
              <a:tr h="712401">
                <a:tc gridSpan="2">
                  <a:txBody>
                    <a:bodyPr/>
                    <a:lstStyle/>
                    <a:p>
                      <a:r>
                        <a:rPr lang="zh-CN" altLang="en-US" sz="2800" b="1" dirty="0">
                          <a:latin typeface="黑体" panose="02010609060101010101" pitchFamily="49" charset="-122"/>
                          <a:ea typeface="黑体" panose="02010609060101010101" pitchFamily="49" charset="-122"/>
                        </a:rPr>
                        <a:t>相同点</a:t>
                      </a:r>
                    </a:p>
                  </a:txBody>
                  <a:tcPr/>
                </a:tc>
                <a:tc hMerge="1">
                  <a:txBody>
                    <a:bodyPr/>
                    <a:lstStyle/>
                    <a:p>
                      <a:endParaRPr lang="zh-CN" altLang="en-US" dirty="0"/>
                    </a:p>
                  </a:txBody>
                  <a:tcPr/>
                </a:tc>
                <a:tc gridSpan="3">
                  <a:txBody>
                    <a:bodyPr/>
                    <a:lstStyle/>
                    <a:p>
                      <a:endParaRPr lang="zh-CN" altLang="en-US" sz="2800" b="1" dirty="0">
                        <a:latin typeface="黑体" panose="02010609060101010101" pitchFamily="49" charset="-122"/>
                        <a:ea typeface="黑体" panose="02010609060101010101" pitchFamily="49" charset="-122"/>
                      </a:endParaRPr>
                    </a:p>
                  </a:txBody>
                  <a:tcPr/>
                </a:tc>
                <a:tc hMerge="1">
                  <a:txBody>
                    <a:bodyPr/>
                    <a:lstStyle/>
                    <a:p>
                      <a:endParaRPr lang="zh-CN" altLang="en-US" sz="2800" b="1" dirty="0">
                        <a:latin typeface="黑体" panose="02010609060101010101" pitchFamily="49" charset="-122"/>
                        <a:ea typeface="黑体" panose="02010609060101010101" pitchFamily="49" charset="-122"/>
                      </a:endParaRPr>
                    </a:p>
                  </a:txBody>
                  <a:tcPr/>
                </a:tc>
                <a:tc hMerge="1">
                  <a:txBody>
                    <a:bodyPr/>
                    <a:lstStyle/>
                    <a:p>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4"/>
                  </a:ext>
                </a:extLst>
              </a:tr>
            </a:tbl>
          </a:graphicData>
        </a:graphic>
      </p:graphicFrame>
      <p:sp>
        <p:nvSpPr>
          <p:cNvPr id="16" name="TextBox 15"/>
          <p:cNvSpPr txBox="1"/>
          <p:nvPr/>
        </p:nvSpPr>
        <p:spPr>
          <a:xfrm>
            <a:off x="2141220" y="1752600"/>
            <a:ext cx="2202180" cy="1200329"/>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2400" b="1" dirty="0">
                <a:solidFill>
                  <a:srgbClr val="000099"/>
                </a:solidFill>
              </a:rPr>
              <a:t>开始于西周，春秋时期趋于瓦解</a:t>
            </a:r>
          </a:p>
        </p:txBody>
      </p:sp>
      <p:sp>
        <p:nvSpPr>
          <p:cNvPr id="17" name="TextBox 16"/>
          <p:cNvSpPr txBox="1"/>
          <p:nvPr/>
        </p:nvSpPr>
        <p:spPr>
          <a:xfrm>
            <a:off x="4343400" y="1752600"/>
            <a:ext cx="2202180" cy="1200329"/>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2400" b="1" dirty="0">
                <a:solidFill>
                  <a:srgbClr val="000099"/>
                </a:solidFill>
              </a:rPr>
              <a:t>春秋战国开始实行县制，秦朝确立郡县制</a:t>
            </a:r>
          </a:p>
        </p:txBody>
      </p:sp>
      <p:sp>
        <p:nvSpPr>
          <p:cNvPr id="18" name="TextBox 17"/>
          <p:cNvSpPr txBox="1"/>
          <p:nvPr/>
        </p:nvSpPr>
        <p:spPr>
          <a:xfrm>
            <a:off x="6705600" y="1828800"/>
            <a:ext cx="2202180" cy="830997"/>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2400" b="1" dirty="0">
                <a:solidFill>
                  <a:srgbClr val="000099"/>
                </a:solidFill>
              </a:rPr>
              <a:t>确立于元朝，</a:t>
            </a:r>
            <a:endParaRPr lang="en-US" altLang="zh-CN" sz="2400" b="1" dirty="0">
              <a:solidFill>
                <a:srgbClr val="000099"/>
              </a:solidFill>
            </a:endParaRPr>
          </a:p>
          <a:p>
            <a:r>
              <a:rPr lang="zh-CN" altLang="en-US" sz="2400" b="1" dirty="0">
                <a:solidFill>
                  <a:srgbClr val="000099"/>
                </a:solidFill>
              </a:rPr>
              <a:t>沿用至今</a:t>
            </a:r>
          </a:p>
        </p:txBody>
      </p:sp>
      <p:sp>
        <p:nvSpPr>
          <p:cNvPr id="19" name="TextBox 18"/>
          <p:cNvSpPr txBox="1"/>
          <p:nvPr/>
        </p:nvSpPr>
        <p:spPr>
          <a:xfrm>
            <a:off x="2171700" y="3124200"/>
            <a:ext cx="2202180" cy="1200329"/>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2400" b="1" dirty="0">
                <a:solidFill>
                  <a:srgbClr val="000099"/>
                </a:solidFill>
              </a:rPr>
              <a:t>诸侯国相对独立，权利地位可以世袭</a:t>
            </a:r>
          </a:p>
        </p:txBody>
      </p:sp>
      <p:sp>
        <p:nvSpPr>
          <p:cNvPr id="20" name="TextBox 19"/>
          <p:cNvSpPr txBox="1"/>
          <p:nvPr/>
        </p:nvSpPr>
        <p:spPr>
          <a:xfrm>
            <a:off x="4389120" y="3005911"/>
            <a:ext cx="2202180" cy="1569660"/>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2400" b="1" dirty="0">
                <a:solidFill>
                  <a:srgbClr val="000099"/>
                </a:solidFill>
              </a:rPr>
              <a:t>郡县是中央政府下属行政机构，官吏由皇帝直接任免</a:t>
            </a:r>
          </a:p>
        </p:txBody>
      </p:sp>
      <p:sp>
        <p:nvSpPr>
          <p:cNvPr id="21" name="TextBox 20"/>
          <p:cNvSpPr txBox="1"/>
          <p:nvPr/>
        </p:nvSpPr>
        <p:spPr>
          <a:xfrm>
            <a:off x="6591300" y="2971800"/>
            <a:ext cx="2202180" cy="1569660"/>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2400" b="1" dirty="0">
                <a:solidFill>
                  <a:srgbClr val="000099"/>
                </a:solidFill>
              </a:rPr>
              <a:t>行省是中书省的派出机构，行政长官直接对中书省负责</a:t>
            </a:r>
          </a:p>
        </p:txBody>
      </p:sp>
      <p:sp>
        <p:nvSpPr>
          <p:cNvPr id="22" name="TextBox 21"/>
          <p:cNvSpPr txBox="1"/>
          <p:nvPr/>
        </p:nvSpPr>
        <p:spPr>
          <a:xfrm>
            <a:off x="1981200" y="4648200"/>
            <a:ext cx="2362200" cy="1200329"/>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2400" b="1" dirty="0">
                <a:solidFill>
                  <a:srgbClr val="000099"/>
                </a:solidFill>
              </a:rPr>
              <a:t>西周前期产生过积极作用，长远不利于国家统一</a:t>
            </a:r>
          </a:p>
        </p:txBody>
      </p:sp>
      <p:sp>
        <p:nvSpPr>
          <p:cNvPr id="23" name="TextBox 22"/>
          <p:cNvSpPr txBox="1"/>
          <p:nvPr/>
        </p:nvSpPr>
        <p:spPr>
          <a:xfrm>
            <a:off x="4389120" y="4648200"/>
            <a:ext cx="4678680" cy="1200329"/>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sz="2400" b="1" dirty="0">
                <a:solidFill>
                  <a:srgbClr val="000099"/>
                </a:solidFill>
              </a:rPr>
              <a:t>郡县制和行省制不仅在当时加强中央集权，而且经过后世调整与补充，其积极作用更加明显</a:t>
            </a:r>
          </a:p>
        </p:txBody>
      </p:sp>
      <p:sp>
        <p:nvSpPr>
          <p:cNvPr id="24" name="TextBox 23"/>
          <p:cNvSpPr txBox="1"/>
          <p:nvPr/>
        </p:nvSpPr>
        <p:spPr>
          <a:xfrm>
            <a:off x="2049780" y="5874603"/>
            <a:ext cx="7094220" cy="830997"/>
          </a:xfrm>
          <a:prstGeom prst="rect">
            <a:avLst/>
          </a:prstGeom>
          <a:noFill/>
          <a:ln>
            <a:no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en-US" altLang="zh-CN" sz="2400" b="1" dirty="0">
                <a:solidFill>
                  <a:srgbClr val="000099"/>
                </a:solidFill>
              </a:rPr>
              <a:t>1</a:t>
            </a:r>
            <a:r>
              <a:rPr lang="zh-CN" altLang="en-US" sz="2400" b="1" dirty="0">
                <a:solidFill>
                  <a:srgbClr val="000099"/>
                </a:solidFill>
              </a:rPr>
              <a:t>、都是古代重要的地方行政制度；</a:t>
            </a:r>
            <a:r>
              <a:rPr lang="en-US" altLang="zh-CN" sz="2400" b="1" dirty="0">
                <a:solidFill>
                  <a:srgbClr val="000099"/>
                </a:solidFill>
              </a:rPr>
              <a:t>2</a:t>
            </a:r>
            <a:r>
              <a:rPr lang="zh-CN" altLang="en-US" sz="2400" b="1" dirty="0">
                <a:solidFill>
                  <a:srgbClr val="000099"/>
                </a:solidFill>
              </a:rPr>
              <a:t>、都为了巩固统治；</a:t>
            </a:r>
            <a:r>
              <a:rPr lang="en-US" altLang="zh-CN" sz="2400" b="1" dirty="0">
                <a:solidFill>
                  <a:srgbClr val="000099"/>
                </a:solidFill>
              </a:rPr>
              <a:t>3</a:t>
            </a:r>
            <a:r>
              <a:rPr lang="zh-CN" altLang="en-US" sz="2400" b="1" dirty="0">
                <a:solidFill>
                  <a:srgbClr val="000099"/>
                </a:solidFill>
              </a:rPr>
              <a:t>、都在一定时期产生过积极作用。</a:t>
            </a:r>
          </a:p>
        </p:txBody>
      </p:sp>
    </p:spTree>
    <p:extLst>
      <p:ext uri="{BB962C8B-B14F-4D97-AF65-F5344CB8AC3E}">
        <p14:creationId xmlns:p14="http://schemas.microsoft.com/office/powerpoint/2010/main" val="1798523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down)">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down)">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down)">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down)">
                                      <p:cBhvr>
                                        <p:cTn id="32" dur="500"/>
                                        <p:tgtEl>
                                          <p:spTgt spid="2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wipe(down)">
                                      <p:cBhvr>
                                        <p:cTn id="37" dur="500"/>
                                        <p:tgtEl>
                                          <p:spTgt spid="2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wipe(down)">
                                      <p:cBhvr>
                                        <p:cTn id="42" dur="500"/>
                                        <p:tgtEl>
                                          <p:spTgt spid="2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wipe(down)">
                                      <p:cBhvr>
                                        <p:cTn id="4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p:bldP spid="22" grpId="0"/>
      <p:bldP spid="23" grpId="0"/>
      <p:bldP spid="2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67155" cy="6858000"/>
          </a:xfrm>
          <a:prstGeom prst="rect">
            <a:avLst/>
          </a:prstGeom>
        </p:spPr>
      </p:pic>
      <p:sp>
        <p:nvSpPr>
          <p:cNvPr id="4" name="TextBox 3"/>
          <p:cNvSpPr txBox="1"/>
          <p:nvPr/>
        </p:nvSpPr>
        <p:spPr>
          <a:xfrm>
            <a:off x="4191000" y="253425"/>
            <a:ext cx="4716356" cy="584775"/>
          </a:xfrm>
          <a:prstGeom prst="rect">
            <a:avLst/>
          </a:prstGeom>
          <a:noFill/>
        </p:spPr>
        <p:txBody>
          <a:bodyPr wrap="none" rtlCol="0">
            <a:spAutoFit/>
          </a:bodyPr>
          <a:lstStyle/>
          <a:p>
            <a:r>
              <a:rPr lang="zh-CN" altLang="en-US" sz="3200" b="1" dirty="0">
                <a:solidFill>
                  <a:schemeClr val="bg1"/>
                </a:solidFill>
                <a:latin typeface="黑体" panose="02010609060101010101" pitchFamily="49" charset="-122"/>
                <a:ea typeface="黑体" panose="02010609060101010101" pitchFamily="49" charset="-122"/>
              </a:rPr>
              <a:t>民族关系发展和社会变化</a:t>
            </a:r>
          </a:p>
        </p:txBody>
      </p:sp>
      <p:sp>
        <p:nvSpPr>
          <p:cNvPr id="5" name="矩形 4"/>
          <p:cNvSpPr/>
          <p:nvPr/>
        </p:nvSpPr>
        <p:spPr>
          <a:xfrm>
            <a:off x="15240" y="191869"/>
            <a:ext cx="4267199" cy="707886"/>
          </a:xfrm>
          <a:prstGeom prst="rect">
            <a:avLst/>
          </a:prstGeom>
          <a:noFill/>
        </p:spPr>
        <p:txBody>
          <a:bodyPr wrap="square" lIns="91440" tIns="45720" rIns="91440" bIns="45720">
            <a:spAutoFit/>
          </a:bodyPr>
          <a:lstStyle/>
          <a:p>
            <a:pPr algn="ctr"/>
            <a:r>
              <a:rPr lang="zh-CN" altLang="en-US" sz="4000" b="1" cap="none" spc="0" dirty="0">
                <a:ln w="3175">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p>
        </p:txBody>
      </p:sp>
      <p:sp>
        <p:nvSpPr>
          <p:cNvPr id="3" name="任意多边形 2"/>
          <p:cNvSpPr/>
          <p:nvPr/>
        </p:nvSpPr>
        <p:spPr>
          <a:xfrm>
            <a:off x="45720" y="1447800"/>
            <a:ext cx="9052560" cy="1524050"/>
          </a:xfrm>
          <a:custGeom>
            <a:avLst/>
            <a:gdLst>
              <a:gd name="connsiteX0" fmla="*/ 0 w 9052560"/>
              <a:gd name="connsiteY0" fmla="*/ 0 h 1524050"/>
              <a:gd name="connsiteX1" fmla="*/ 1737360 w 9052560"/>
              <a:gd name="connsiteY1" fmla="*/ 1371600 h 1524050"/>
              <a:gd name="connsiteX2" fmla="*/ 3169920 w 9052560"/>
              <a:gd name="connsiteY2" fmla="*/ 624840 h 1524050"/>
              <a:gd name="connsiteX3" fmla="*/ 4511040 w 9052560"/>
              <a:gd name="connsiteY3" fmla="*/ 1524000 h 1524050"/>
              <a:gd name="connsiteX4" fmla="*/ 5806440 w 9052560"/>
              <a:gd name="connsiteY4" fmla="*/ 670560 h 1524050"/>
              <a:gd name="connsiteX5" fmla="*/ 7284720 w 9052560"/>
              <a:gd name="connsiteY5" fmla="*/ 1508760 h 1524050"/>
              <a:gd name="connsiteX6" fmla="*/ 9052560 w 9052560"/>
              <a:gd name="connsiteY6" fmla="*/ 518160 h 15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52560" h="1524050">
                <a:moveTo>
                  <a:pt x="0" y="0"/>
                </a:moveTo>
                <a:cubicBezTo>
                  <a:pt x="604520" y="633730"/>
                  <a:pt x="1209040" y="1267460"/>
                  <a:pt x="1737360" y="1371600"/>
                </a:cubicBezTo>
                <a:cubicBezTo>
                  <a:pt x="2265680" y="1475740"/>
                  <a:pt x="2707640" y="599440"/>
                  <a:pt x="3169920" y="624840"/>
                </a:cubicBezTo>
                <a:cubicBezTo>
                  <a:pt x="3632200" y="650240"/>
                  <a:pt x="4071620" y="1516380"/>
                  <a:pt x="4511040" y="1524000"/>
                </a:cubicBezTo>
                <a:cubicBezTo>
                  <a:pt x="4950460" y="1531620"/>
                  <a:pt x="5344160" y="673100"/>
                  <a:pt x="5806440" y="670560"/>
                </a:cubicBezTo>
                <a:cubicBezTo>
                  <a:pt x="6268720" y="668020"/>
                  <a:pt x="6743700" y="1534160"/>
                  <a:pt x="7284720" y="1508760"/>
                </a:cubicBezTo>
                <a:cubicBezTo>
                  <a:pt x="7825740" y="1483360"/>
                  <a:pt x="8439150" y="1000760"/>
                  <a:pt x="9052560" y="518160"/>
                </a:cubicBez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93800" y="16764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4871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2782517" y="17188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4001717" y="2286000"/>
            <a:ext cx="798883" cy="79575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23"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5373317" y="18288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67449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8070769" y="16764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p:cNvSpPr txBox="1"/>
          <p:nvPr/>
        </p:nvSpPr>
        <p:spPr>
          <a:xfrm>
            <a:off x="370546"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1</a:t>
            </a:r>
            <a:endParaRPr lang="zh-CN" altLang="en-US" sz="3200" b="1" dirty="0">
              <a:latin typeface="黑体" panose="02010609060101010101" pitchFamily="49" charset="-122"/>
              <a:ea typeface="黑体" panose="02010609060101010101" pitchFamily="49" charset="-122"/>
            </a:endParaRPr>
          </a:p>
        </p:txBody>
      </p:sp>
      <p:sp>
        <p:nvSpPr>
          <p:cNvPr id="29" name="TextBox 28"/>
          <p:cNvSpPr txBox="1"/>
          <p:nvPr/>
        </p:nvSpPr>
        <p:spPr>
          <a:xfrm>
            <a:off x="1680066" y="2438400"/>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2</a:t>
            </a:r>
            <a:endParaRPr lang="zh-CN" altLang="en-US" sz="3200" b="1" dirty="0">
              <a:latin typeface="黑体" panose="02010609060101010101" pitchFamily="49" charset="-122"/>
              <a:ea typeface="黑体" panose="02010609060101010101" pitchFamily="49" charset="-122"/>
            </a:endParaRPr>
          </a:p>
        </p:txBody>
      </p:sp>
      <p:sp>
        <p:nvSpPr>
          <p:cNvPr id="30" name="TextBox 29"/>
          <p:cNvSpPr txBox="1"/>
          <p:nvPr/>
        </p:nvSpPr>
        <p:spPr>
          <a:xfrm>
            <a:off x="2986231" y="182433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3</a:t>
            </a:r>
            <a:endParaRPr lang="zh-CN" altLang="en-US" sz="3200" b="1" dirty="0">
              <a:latin typeface="黑体" panose="02010609060101010101" pitchFamily="49" charset="-122"/>
              <a:ea typeface="黑体" panose="02010609060101010101" pitchFamily="49" charset="-122"/>
            </a:endParaRPr>
          </a:p>
        </p:txBody>
      </p:sp>
      <p:sp>
        <p:nvSpPr>
          <p:cNvPr id="31" name="TextBox 30"/>
          <p:cNvSpPr txBox="1"/>
          <p:nvPr/>
        </p:nvSpPr>
        <p:spPr>
          <a:xfrm>
            <a:off x="4180546" y="2409112"/>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38" name="TextBox 37"/>
          <p:cNvSpPr txBox="1"/>
          <p:nvPr/>
        </p:nvSpPr>
        <p:spPr>
          <a:xfrm>
            <a:off x="5577031" y="194625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39" name="TextBox 38"/>
          <p:cNvSpPr txBox="1"/>
          <p:nvPr/>
        </p:nvSpPr>
        <p:spPr>
          <a:xfrm>
            <a:off x="6948631" y="247378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40" name="TextBox 39"/>
          <p:cNvSpPr txBox="1"/>
          <p:nvPr/>
        </p:nvSpPr>
        <p:spPr>
          <a:xfrm>
            <a:off x="8274483"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7</a:t>
            </a:r>
            <a:endParaRPr lang="zh-CN" altLang="en-US" sz="3200" b="1" dirty="0">
              <a:latin typeface="黑体" panose="02010609060101010101" pitchFamily="49" charset="-122"/>
              <a:ea typeface="黑体" panose="02010609060101010101" pitchFamily="49" charset="-122"/>
            </a:endParaRPr>
          </a:p>
        </p:txBody>
      </p:sp>
      <p:sp>
        <p:nvSpPr>
          <p:cNvPr id="41" name="TextBox 40"/>
          <p:cNvSpPr txBox="1"/>
          <p:nvPr/>
        </p:nvSpPr>
        <p:spPr>
          <a:xfrm>
            <a:off x="152400" y="29670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时</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空</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定</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位</a:t>
            </a:r>
          </a:p>
        </p:txBody>
      </p:sp>
      <p:sp>
        <p:nvSpPr>
          <p:cNvPr id="42" name="TextBox 41"/>
          <p:cNvSpPr txBox="1"/>
          <p:nvPr/>
        </p:nvSpPr>
        <p:spPr>
          <a:xfrm>
            <a:off x="1473960" y="36528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单元概述</a:t>
            </a:r>
          </a:p>
        </p:txBody>
      </p:sp>
      <p:sp>
        <p:nvSpPr>
          <p:cNvPr id="22" name="TextBox 21"/>
          <p:cNvSpPr txBox="1"/>
          <p:nvPr/>
        </p:nvSpPr>
        <p:spPr>
          <a:xfrm>
            <a:off x="2830279" y="299388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知识框架</a:t>
            </a:r>
          </a:p>
        </p:txBody>
      </p:sp>
      <p:sp>
        <p:nvSpPr>
          <p:cNvPr id="26" name="TextBox 25"/>
          <p:cNvSpPr txBox="1"/>
          <p:nvPr/>
        </p:nvSpPr>
        <p:spPr>
          <a:xfrm>
            <a:off x="4049479" y="3652896"/>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快速记忆</a:t>
            </a:r>
          </a:p>
        </p:txBody>
      </p:sp>
      <p:sp>
        <p:nvSpPr>
          <p:cNvPr id="27" name="TextBox 26"/>
          <p:cNvSpPr txBox="1"/>
          <p:nvPr/>
        </p:nvSpPr>
        <p:spPr>
          <a:xfrm>
            <a:off x="5373317" y="2973944"/>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sp>
        <p:nvSpPr>
          <p:cNvPr id="32" name="TextBox 31"/>
          <p:cNvSpPr txBox="1"/>
          <p:nvPr/>
        </p:nvSpPr>
        <p:spPr>
          <a:xfrm>
            <a:off x="6803835" y="3652895"/>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延伸思考</a:t>
            </a:r>
          </a:p>
        </p:txBody>
      </p:sp>
      <p:sp>
        <p:nvSpPr>
          <p:cNvPr id="33" name="TextBox 32"/>
          <p:cNvSpPr txBox="1"/>
          <p:nvPr/>
        </p:nvSpPr>
        <p:spPr>
          <a:xfrm>
            <a:off x="8171475" y="2967096"/>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达标测试</a:t>
            </a:r>
          </a:p>
        </p:txBody>
      </p:sp>
    </p:spTree>
    <p:extLst>
      <p:ext uri="{BB962C8B-B14F-4D97-AF65-F5344CB8AC3E}">
        <p14:creationId xmlns:p14="http://schemas.microsoft.com/office/powerpoint/2010/main" val="1991064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up)">
                                      <p:cBhvr>
                                        <p:cTn id="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56" y="990600"/>
            <a:ext cx="9058224" cy="579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矩形 3"/>
          <p:cNvSpPr/>
          <p:nvPr/>
        </p:nvSpPr>
        <p:spPr>
          <a:xfrm>
            <a:off x="76200" y="76200"/>
            <a:ext cx="3886200" cy="762000"/>
          </a:xfrm>
          <a:prstGeom prst="rect">
            <a:avLst/>
          </a:prstGeom>
          <a:solidFill>
            <a:srgbClr val="FFCC99"/>
          </a:solidFill>
          <a:ln w="57150">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800" b="1" dirty="0">
                <a:solidFill>
                  <a:schemeClr val="tx1"/>
                </a:solidFill>
                <a:latin typeface="微软雅黑" panose="020B0503020204020204" pitchFamily="34" charset="-122"/>
                <a:ea typeface="微软雅黑" panose="020B0503020204020204" pitchFamily="34" charset="-122"/>
              </a:rPr>
              <a:t>达标测试：第一关</a:t>
            </a:r>
          </a:p>
        </p:txBody>
      </p:sp>
      <p:sp>
        <p:nvSpPr>
          <p:cNvPr id="6" name="TextBox 5"/>
          <p:cNvSpPr txBox="1"/>
          <p:nvPr/>
        </p:nvSpPr>
        <p:spPr>
          <a:xfrm>
            <a:off x="4755227" y="76200"/>
            <a:ext cx="3017173" cy="707886"/>
          </a:xfrm>
          <a:prstGeom prst="rect">
            <a:avLst/>
          </a:prstGeom>
          <a:noFill/>
        </p:spPr>
        <p:txBody>
          <a:bodyPr wrap="none" rtlCol="0">
            <a:spAutoFit/>
          </a:bodyPr>
          <a:lstStyle/>
          <a:p>
            <a:r>
              <a:rPr lang="zh-CN" altLang="en-US" sz="4000" b="1" dirty="0">
                <a:solidFill>
                  <a:srgbClr val="FFFF00"/>
                </a:solidFill>
                <a:latin typeface="黑体" panose="02010609060101010101" pitchFamily="49" charset="-122"/>
                <a:ea typeface="黑体" panose="02010609060101010101" pitchFamily="49" charset="-122"/>
              </a:rPr>
              <a:t>时间：</a:t>
            </a:r>
            <a:r>
              <a:rPr lang="en-US" altLang="zh-CN" sz="4000" b="1" dirty="0">
                <a:solidFill>
                  <a:srgbClr val="FFFF00"/>
                </a:solidFill>
                <a:latin typeface="黑体" panose="02010609060101010101" pitchFamily="49" charset="-122"/>
                <a:ea typeface="黑体" panose="02010609060101010101" pitchFamily="49" charset="-122"/>
              </a:rPr>
              <a:t>5</a:t>
            </a:r>
            <a:r>
              <a:rPr lang="zh-CN" altLang="en-US" sz="4000" b="1" dirty="0">
                <a:solidFill>
                  <a:srgbClr val="FFFF00"/>
                </a:solidFill>
                <a:latin typeface="黑体" panose="02010609060101010101" pitchFamily="49" charset="-122"/>
                <a:ea typeface="黑体" panose="02010609060101010101" pitchFamily="49" charset="-122"/>
              </a:rPr>
              <a:t>分钟</a:t>
            </a:r>
          </a:p>
        </p:txBody>
      </p:sp>
    </p:spTree>
    <p:extLst>
      <p:ext uri="{BB962C8B-B14F-4D97-AF65-F5344CB8AC3E}">
        <p14:creationId xmlns:p14="http://schemas.microsoft.com/office/powerpoint/2010/main" val="22520245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 y="1066800"/>
            <a:ext cx="9106355" cy="5638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矩形 3"/>
          <p:cNvSpPr/>
          <p:nvPr/>
        </p:nvSpPr>
        <p:spPr>
          <a:xfrm>
            <a:off x="76200" y="76200"/>
            <a:ext cx="3886200" cy="762000"/>
          </a:xfrm>
          <a:prstGeom prst="rect">
            <a:avLst/>
          </a:prstGeom>
          <a:solidFill>
            <a:srgbClr val="FFCC99"/>
          </a:solidFill>
          <a:ln w="57150">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800" b="1" dirty="0">
                <a:solidFill>
                  <a:schemeClr val="tx1"/>
                </a:solidFill>
                <a:latin typeface="微软雅黑" panose="020B0503020204020204" pitchFamily="34" charset="-122"/>
                <a:ea typeface="微软雅黑" panose="020B0503020204020204" pitchFamily="34" charset="-122"/>
              </a:rPr>
              <a:t>达标测试：第一关</a:t>
            </a:r>
          </a:p>
        </p:txBody>
      </p:sp>
    </p:spTree>
    <p:extLst>
      <p:ext uri="{BB962C8B-B14F-4D97-AF65-F5344CB8AC3E}">
        <p14:creationId xmlns:p14="http://schemas.microsoft.com/office/powerpoint/2010/main" val="14983068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4" name="矩形 3"/>
          <p:cNvSpPr/>
          <p:nvPr/>
        </p:nvSpPr>
        <p:spPr>
          <a:xfrm>
            <a:off x="76200" y="76200"/>
            <a:ext cx="3886200" cy="762000"/>
          </a:xfrm>
          <a:prstGeom prst="rect">
            <a:avLst/>
          </a:prstGeom>
          <a:solidFill>
            <a:srgbClr val="FFCC99"/>
          </a:solidFill>
          <a:ln w="57150">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800" b="1" dirty="0">
                <a:solidFill>
                  <a:schemeClr val="tx1"/>
                </a:solidFill>
                <a:latin typeface="微软雅黑" panose="020B0503020204020204" pitchFamily="34" charset="-122"/>
                <a:ea typeface="微软雅黑" panose="020B0503020204020204" pitchFamily="34" charset="-122"/>
              </a:rPr>
              <a:t>达标测试：第二关</a:t>
            </a:r>
          </a:p>
        </p:txBody>
      </p:sp>
      <p:sp>
        <p:nvSpPr>
          <p:cNvPr id="5" name="TextBox 4"/>
          <p:cNvSpPr txBox="1"/>
          <p:nvPr/>
        </p:nvSpPr>
        <p:spPr>
          <a:xfrm>
            <a:off x="4755227" y="76200"/>
            <a:ext cx="3273653" cy="707886"/>
          </a:xfrm>
          <a:prstGeom prst="rect">
            <a:avLst/>
          </a:prstGeom>
          <a:noFill/>
        </p:spPr>
        <p:txBody>
          <a:bodyPr wrap="none" rtlCol="0">
            <a:spAutoFit/>
          </a:bodyPr>
          <a:lstStyle/>
          <a:p>
            <a:r>
              <a:rPr lang="zh-CN" altLang="en-US" sz="4000" b="1" dirty="0">
                <a:solidFill>
                  <a:srgbClr val="FFFF00"/>
                </a:solidFill>
                <a:latin typeface="黑体" panose="02010609060101010101" pitchFamily="49" charset="-122"/>
                <a:ea typeface="黑体" panose="02010609060101010101" pitchFamily="49" charset="-122"/>
              </a:rPr>
              <a:t>时间：</a:t>
            </a:r>
            <a:r>
              <a:rPr lang="en-US" altLang="zh-CN" sz="4000" b="1" dirty="0">
                <a:solidFill>
                  <a:srgbClr val="FFFF00"/>
                </a:solidFill>
                <a:latin typeface="黑体" panose="02010609060101010101" pitchFamily="49" charset="-122"/>
                <a:ea typeface="黑体" panose="02010609060101010101" pitchFamily="49" charset="-122"/>
              </a:rPr>
              <a:t>10</a:t>
            </a:r>
            <a:r>
              <a:rPr lang="zh-CN" altLang="en-US" sz="4000" b="1" dirty="0">
                <a:solidFill>
                  <a:srgbClr val="FFFF00"/>
                </a:solidFill>
                <a:latin typeface="黑体" panose="02010609060101010101" pitchFamily="49" charset="-122"/>
                <a:ea typeface="黑体" panose="02010609060101010101" pitchFamily="49" charset="-122"/>
              </a:rPr>
              <a:t>分钟</a:t>
            </a:r>
          </a:p>
        </p:txBody>
      </p:sp>
      <p:pic>
        <p:nvPicPr>
          <p:cNvPr id="1843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2768" y="2971800"/>
            <a:ext cx="4681232"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26994" y="1066800"/>
            <a:ext cx="9117006" cy="1384995"/>
          </a:xfrm>
          <a:prstGeom prst="rect">
            <a:avLst/>
          </a:prstGeom>
          <a:solidFill>
            <a:srgbClr val="002060"/>
          </a:solidFill>
          <a:ln>
            <a:solidFill>
              <a:schemeClr val="bg1"/>
            </a:solidFill>
          </a:ln>
        </p:spPr>
        <p:txBody>
          <a:bodyPr wrap="square" rtlCol="0">
            <a:spAutoFit/>
          </a:bodyPr>
          <a:lstStyle/>
          <a:p>
            <a:r>
              <a:rPr lang="en-US" altLang="zh-CN" sz="2800" dirty="0">
                <a:solidFill>
                  <a:schemeClr val="bg1"/>
                </a:solidFill>
                <a:latin typeface="黑体" panose="02010609060101010101" pitchFamily="49" charset="-122"/>
                <a:ea typeface="黑体" panose="02010609060101010101" pitchFamily="49" charset="-122"/>
              </a:rPr>
              <a:t>1.</a:t>
            </a:r>
            <a:r>
              <a:rPr lang="zh-CN" altLang="zh-CN" sz="2800" dirty="0">
                <a:solidFill>
                  <a:schemeClr val="bg1"/>
                </a:solidFill>
                <a:latin typeface="黑体" panose="02010609060101010101" pitchFamily="49" charset="-122"/>
                <a:ea typeface="黑体" panose="02010609060101010101" pitchFamily="49" charset="-122"/>
              </a:rPr>
              <a:t>宋太祖重用文臣掌握军政大权，宋太宗延续了这一措施，使文臣统兵的格局逐渐形成，</a:t>
            </a:r>
            <a:r>
              <a:rPr lang="zh-CN" altLang="zh-CN" sz="2800" dirty="0">
                <a:solidFill>
                  <a:srgbClr val="FFFF00"/>
                </a:solidFill>
                <a:latin typeface="黑体" panose="02010609060101010101" pitchFamily="49" charset="-122"/>
                <a:ea typeface="黑体" panose="02010609060101010101" pitchFamily="49" charset="-122"/>
              </a:rPr>
              <a:t>文臣地位和待遇高于武将</a:t>
            </a:r>
            <a:r>
              <a:rPr lang="zh-CN" altLang="zh-CN" sz="2800" dirty="0">
                <a:solidFill>
                  <a:schemeClr val="bg1"/>
                </a:solidFill>
                <a:latin typeface="黑体" panose="02010609060101010101" pitchFamily="49" charset="-122"/>
                <a:ea typeface="黑体" panose="02010609060101010101" pitchFamily="49" charset="-122"/>
              </a:rPr>
              <a:t>。这反映出宋朝政治的什么特点</a:t>
            </a:r>
            <a:r>
              <a:rPr lang="zh-CN" altLang="en-US" sz="2800" dirty="0">
                <a:solidFill>
                  <a:schemeClr val="bg1"/>
                </a:solidFill>
                <a:latin typeface="黑体" panose="02010609060101010101" pitchFamily="49" charset="-122"/>
                <a:ea typeface="黑体" panose="02010609060101010101" pitchFamily="49" charset="-122"/>
              </a:rPr>
              <a:t>？</a:t>
            </a:r>
          </a:p>
        </p:txBody>
      </p:sp>
      <p:sp>
        <p:nvSpPr>
          <p:cNvPr id="9" name="TextBox 8"/>
          <p:cNvSpPr txBox="1"/>
          <p:nvPr/>
        </p:nvSpPr>
        <p:spPr>
          <a:xfrm>
            <a:off x="76200" y="3368457"/>
            <a:ext cx="4328160" cy="3108543"/>
          </a:xfrm>
          <a:prstGeom prst="rect">
            <a:avLst/>
          </a:prstGeom>
          <a:solidFill>
            <a:srgbClr val="002060"/>
          </a:solidFill>
          <a:ln>
            <a:solidFill>
              <a:srgbClr val="FFFF00"/>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pPr lvl="0"/>
            <a:r>
              <a:rPr lang="en-US" altLang="zh-CN" b="1" dirty="0"/>
              <a:t>2.</a:t>
            </a:r>
            <a:r>
              <a:rPr lang="zh-CN" altLang="zh-CN" dirty="0"/>
              <a:t>南宋时，临安城周围有一批具有卫星城的功能的市镇（见右图）。这些市镇各具特色，如湖州是著名的</a:t>
            </a:r>
            <a:r>
              <a:rPr lang="zh-CN" altLang="zh-CN" dirty="0">
                <a:solidFill>
                  <a:srgbClr val="FFFF00"/>
                </a:solidFill>
              </a:rPr>
              <a:t>米市</a:t>
            </a:r>
            <a:r>
              <a:rPr lang="zh-CN" altLang="zh-CN" dirty="0"/>
              <a:t>，其他还有</a:t>
            </a:r>
            <a:r>
              <a:rPr lang="zh-CN" altLang="zh-CN" dirty="0">
                <a:solidFill>
                  <a:srgbClr val="FFFF00"/>
                </a:solidFill>
              </a:rPr>
              <a:t>水市、菜市、柴市</a:t>
            </a:r>
            <a:r>
              <a:rPr lang="zh-CN" altLang="zh-CN" dirty="0"/>
              <a:t>等。由此可知当时哪一方面的发展？</a:t>
            </a:r>
          </a:p>
        </p:txBody>
      </p:sp>
      <p:sp>
        <p:nvSpPr>
          <p:cNvPr id="10" name="矩形 9"/>
          <p:cNvSpPr/>
          <p:nvPr/>
        </p:nvSpPr>
        <p:spPr>
          <a:xfrm>
            <a:off x="5820552" y="2080736"/>
            <a:ext cx="1723248"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重文轻武</a:t>
            </a:r>
            <a:endParaRPr lang="zh-CN" altLang="zh-CN" sz="2800" b="1" dirty="0">
              <a:solidFill>
                <a:srgbClr val="FFFF00"/>
              </a:solidFill>
              <a:latin typeface="黑体" panose="02010609060101010101" pitchFamily="49" charset="-122"/>
              <a:ea typeface="黑体" panose="02010609060101010101" pitchFamily="49" charset="-122"/>
            </a:endParaRPr>
          </a:p>
        </p:txBody>
      </p:sp>
      <p:sp>
        <p:nvSpPr>
          <p:cNvPr id="11" name="矩形 10"/>
          <p:cNvSpPr/>
          <p:nvPr/>
        </p:nvSpPr>
        <p:spPr>
          <a:xfrm>
            <a:off x="5791200" y="5966936"/>
            <a:ext cx="2713848"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商业贸易繁荣</a:t>
            </a:r>
            <a:endParaRPr lang="zh-CN" altLang="zh-CN" sz="28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889813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arn(inVertical)">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4" name="矩形 3"/>
          <p:cNvSpPr/>
          <p:nvPr/>
        </p:nvSpPr>
        <p:spPr>
          <a:xfrm>
            <a:off x="76200" y="76200"/>
            <a:ext cx="3886200" cy="762000"/>
          </a:xfrm>
          <a:prstGeom prst="rect">
            <a:avLst/>
          </a:prstGeom>
          <a:solidFill>
            <a:srgbClr val="FFCC99"/>
          </a:solidFill>
          <a:ln w="57150">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800" b="1" dirty="0">
                <a:solidFill>
                  <a:schemeClr val="tx1"/>
                </a:solidFill>
                <a:latin typeface="微软雅黑" panose="020B0503020204020204" pitchFamily="34" charset="-122"/>
                <a:ea typeface="微软雅黑" panose="020B0503020204020204" pitchFamily="34" charset="-122"/>
              </a:rPr>
              <a:t>达标测试：第二关</a:t>
            </a:r>
          </a:p>
        </p:txBody>
      </p:sp>
      <p:sp>
        <p:nvSpPr>
          <p:cNvPr id="9" name="TextBox 8"/>
          <p:cNvSpPr txBox="1"/>
          <p:nvPr/>
        </p:nvSpPr>
        <p:spPr>
          <a:xfrm>
            <a:off x="76200" y="1358205"/>
            <a:ext cx="9067800" cy="1384995"/>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en-US" altLang="zh-CN" b="1" dirty="0"/>
              <a:t>3.</a:t>
            </a:r>
            <a:r>
              <a:rPr lang="zh-CN" altLang="zh-CN" dirty="0"/>
              <a:t> “起朔漠，并西域，平西夏，灭女真，臣高丽，定南诏，遂下江南，而天下为一。”这一记载反映的是哪个王朝的兴起？</a:t>
            </a:r>
            <a:endParaRPr lang="zh-CN" altLang="en-US" b="1" dirty="0"/>
          </a:p>
        </p:txBody>
      </p:sp>
      <p:sp>
        <p:nvSpPr>
          <p:cNvPr id="8" name="矩形 7"/>
          <p:cNvSpPr/>
          <p:nvPr/>
        </p:nvSpPr>
        <p:spPr>
          <a:xfrm>
            <a:off x="7397976" y="2895600"/>
            <a:ext cx="1189848"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元朝</a:t>
            </a:r>
            <a:endParaRPr lang="zh-CN" altLang="zh-CN" sz="2800" b="1" dirty="0">
              <a:solidFill>
                <a:srgbClr val="FFFF00"/>
              </a:solidFill>
              <a:latin typeface="黑体" panose="02010609060101010101" pitchFamily="49" charset="-122"/>
              <a:ea typeface="黑体" panose="02010609060101010101" pitchFamily="49" charset="-122"/>
            </a:endParaRPr>
          </a:p>
        </p:txBody>
      </p:sp>
      <p:sp>
        <p:nvSpPr>
          <p:cNvPr id="10" name="TextBox 9"/>
          <p:cNvSpPr txBox="1"/>
          <p:nvPr/>
        </p:nvSpPr>
        <p:spPr>
          <a:xfrm>
            <a:off x="65094" y="4114800"/>
            <a:ext cx="9067800" cy="954107"/>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en-US" altLang="zh-CN" b="1" dirty="0"/>
              <a:t>4.</a:t>
            </a:r>
            <a:r>
              <a:rPr lang="en-US" altLang="zh-CN" dirty="0"/>
              <a:t> “</a:t>
            </a:r>
            <a:r>
              <a:rPr lang="zh-CN" altLang="zh-CN" dirty="0"/>
              <a:t>夫外之郡县，其朝廷远者，则镇之以行中书省。</a:t>
            </a:r>
            <a:r>
              <a:rPr lang="en-US" altLang="zh-CN" dirty="0"/>
              <a:t>”</a:t>
            </a:r>
            <a:r>
              <a:rPr lang="zh-CN" altLang="zh-CN" dirty="0"/>
              <a:t>这反映出元朝为有效统治全国而创立了什么制度？</a:t>
            </a:r>
            <a:endParaRPr lang="zh-CN" altLang="en-US" b="1" dirty="0"/>
          </a:p>
        </p:txBody>
      </p:sp>
      <p:sp>
        <p:nvSpPr>
          <p:cNvPr id="11" name="矩形 10"/>
          <p:cNvSpPr/>
          <p:nvPr/>
        </p:nvSpPr>
        <p:spPr>
          <a:xfrm>
            <a:off x="6858000" y="5486400"/>
            <a:ext cx="1799448"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行省制度</a:t>
            </a:r>
            <a:endParaRPr lang="zh-CN" altLang="zh-CN" sz="28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020654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arn(inVertical)">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4" name="矩形 3"/>
          <p:cNvSpPr/>
          <p:nvPr/>
        </p:nvSpPr>
        <p:spPr>
          <a:xfrm>
            <a:off x="76200" y="76200"/>
            <a:ext cx="3886200" cy="762000"/>
          </a:xfrm>
          <a:prstGeom prst="rect">
            <a:avLst/>
          </a:prstGeom>
          <a:solidFill>
            <a:srgbClr val="FFCC99"/>
          </a:solidFill>
          <a:ln w="57150">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800" b="1" dirty="0">
                <a:solidFill>
                  <a:schemeClr val="tx1"/>
                </a:solidFill>
                <a:latin typeface="微软雅黑" panose="020B0503020204020204" pitchFamily="34" charset="-122"/>
                <a:ea typeface="微软雅黑" panose="020B0503020204020204" pitchFamily="34" charset="-122"/>
              </a:rPr>
              <a:t>达标测试：第二关</a:t>
            </a:r>
          </a:p>
        </p:txBody>
      </p:sp>
      <p:sp>
        <p:nvSpPr>
          <p:cNvPr id="14" name="TextBox 13"/>
          <p:cNvSpPr txBox="1"/>
          <p:nvPr/>
        </p:nvSpPr>
        <p:spPr>
          <a:xfrm>
            <a:off x="76200" y="990600"/>
            <a:ext cx="9067800" cy="954107"/>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en-US" altLang="zh-CN" b="1" dirty="0"/>
              <a:t>5.</a:t>
            </a:r>
            <a:r>
              <a:rPr lang="zh-CN" altLang="zh-CN" dirty="0"/>
              <a:t>最早在哪个朝代的官方文书中能见到宣政院印戳？这一机构的设置对西藏地区有什么重要影响？</a:t>
            </a:r>
          </a:p>
        </p:txBody>
      </p:sp>
      <p:sp>
        <p:nvSpPr>
          <p:cNvPr id="15" name="矩形 14"/>
          <p:cNvSpPr/>
          <p:nvPr/>
        </p:nvSpPr>
        <p:spPr>
          <a:xfrm>
            <a:off x="304800" y="2057400"/>
            <a:ext cx="2751948"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朝代：元朝</a:t>
            </a:r>
            <a:endParaRPr lang="zh-CN" altLang="zh-CN" sz="2800" b="1" dirty="0">
              <a:solidFill>
                <a:srgbClr val="FFFF00"/>
              </a:solidFill>
              <a:latin typeface="黑体" panose="02010609060101010101" pitchFamily="49" charset="-122"/>
              <a:ea typeface="黑体" panose="02010609060101010101" pitchFamily="49" charset="-122"/>
            </a:endParaRPr>
          </a:p>
        </p:txBody>
      </p:sp>
      <p:sp>
        <p:nvSpPr>
          <p:cNvPr id="19" name="矩形 18"/>
          <p:cNvSpPr/>
          <p:nvPr/>
        </p:nvSpPr>
        <p:spPr>
          <a:xfrm>
            <a:off x="304800" y="2895600"/>
            <a:ext cx="5791200" cy="1384995"/>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影响：</a:t>
            </a:r>
            <a:r>
              <a:rPr lang="zh-CN" altLang="zh-CN" sz="2800" b="1" dirty="0">
                <a:solidFill>
                  <a:srgbClr val="FFFF00"/>
                </a:solidFill>
                <a:latin typeface="黑体" panose="02010609060101010101" pitchFamily="49" charset="-122"/>
                <a:ea typeface="黑体" panose="02010609060101010101" pitchFamily="49" charset="-122"/>
              </a:rPr>
              <a:t>西藏正式成为中央直接管辖</a:t>
            </a:r>
            <a:r>
              <a:rPr lang="en-US" altLang="zh-CN" sz="2800" b="1" dirty="0">
                <a:solidFill>
                  <a:srgbClr val="FFFF00"/>
                </a:solidFill>
                <a:latin typeface="黑体" panose="02010609060101010101" pitchFamily="49" charset="-122"/>
                <a:ea typeface="黑体" panose="02010609060101010101" pitchFamily="49" charset="-122"/>
              </a:rPr>
              <a:t>  </a:t>
            </a:r>
          </a:p>
          <a:p>
            <a:pPr>
              <a:lnSpc>
                <a:spcPct val="150000"/>
              </a:lnSpc>
            </a:pPr>
            <a:r>
              <a:rPr lang="en-US" altLang="zh-CN" sz="2800" b="1" dirty="0">
                <a:solidFill>
                  <a:srgbClr val="FFFF00"/>
                </a:solidFill>
                <a:latin typeface="黑体" panose="02010609060101010101" pitchFamily="49" charset="-122"/>
                <a:ea typeface="黑体" panose="02010609060101010101" pitchFamily="49" charset="-122"/>
              </a:rPr>
              <a:t>      </a:t>
            </a:r>
            <a:r>
              <a:rPr lang="zh-CN" altLang="zh-CN" sz="2800" b="1" dirty="0">
                <a:solidFill>
                  <a:srgbClr val="FFFF00"/>
                </a:solidFill>
                <a:latin typeface="黑体" panose="02010609060101010101" pitchFamily="49" charset="-122"/>
                <a:ea typeface="黑体" panose="02010609060101010101" pitchFamily="49" charset="-122"/>
              </a:rPr>
              <a:t>下的一个地方行政区域。</a:t>
            </a:r>
          </a:p>
        </p:txBody>
      </p:sp>
      <p:sp>
        <p:nvSpPr>
          <p:cNvPr id="2" name="矩形 1"/>
          <p:cNvSpPr/>
          <p:nvPr/>
        </p:nvSpPr>
        <p:spPr>
          <a:xfrm>
            <a:off x="76200" y="4572000"/>
            <a:ext cx="9067800" cy="1384995"/>
          </a:xfrm>
          <a:prstGeom prst="rect">
            <a:avLst/>
          </a:prstGeom>
          <a:solidFill>
            <a:srgbClr val="002060"/>
          </a:solidFill>
          <a:ln>
            <a:solidFill>
              <a:schemeClr val="bg1"/>
            </a:solidFill>
          </a:ln>
        </p:spPr>
        <p:txBody>
          <a:bodyPr wrap="square" rtlCol="0">
            <a:spAutoFit/>
          </a:bodyPr>
          <a:lstStyle/>
          <a:p>
            <a:r>
              <a:rPr lang="en-US" altLang="zh-CN" sz="2800" b="1" dirty="0">
                <a:solidFill>
                  <a:schemeClr val="bg1"/>
                </a:solidFill>
                <a:latin typeface="黑体" panose="02010609060101010101" pitchFamily="49" charset="-122"/>
                <a:ea typeface="黑体" panose="02010609060101010101" pitchFamily="49" charset="-122"/>
              </a:rPr>
              <a:t>6.</a:t>
            </a:r>
            <a:r>
              <a:rPr lang="zh-CN" altLang="zh-CN" sz="2800" b="1" dirty="0">
                <a:solidFill>
                  <a:schemeClr val="bg1"/>
                </a:solidFill>
                <a:latin typeface="黑体" panose="02010609060101010101" pitchFamily="49" charset="-122"/>
                <a:ea typeface="黑体" panose="02010609060101010101" pitchFamily="49" charset="-122"/>
              </a:rPr>
              <a:t>某班学生在举办历史故事会时准备的材料有：“故事：《精忠报国》”、“岳家军：冻死不拆屋</a:t>
            </a:r>
            <a:r>
              <a:rPr lang="en-US" altLang="zh-CN" sz="2800" b="1" dirty="0">
                <a:solidFill>
                  <a:schemeClr val="bg1"/>
                </a:solidFill>
                <a:latin typeface="黑体" panose="02010609060101010101" pitchFamily="49" charset="-122"/>
                <a:ea typeface="黑体" panose="02010609060101010101" pitchFamily="49" charset="-122"/>
              </a:rPr>
              <a:t>,</a:t>
            </a:r>
            <a:r>
              <a:rPr lang="zh-CN" altLang="zh-CN" sz="2800" b="1" dirty="0">
                <a:solidFill>
                  <a:schemeClr val="bg1"/>
                </a:solidFill>
                <a:latin typeface="黑体" panose="02010609060101010101" pitchFamily="49" charset="-122"/>
                <a:ea typeface="黑体" panose="02010609060101010101" pitchFamily="49" charset="-122"/>
              </a:rPr>
              <a:t>饿死不掳掠”、“诗词：《满江红》”等。由此判断，故事会的主题是？</a:t>
            </a:r>
          </a:p>
        </p:txBody>
      </p:sp>
      <p:sp>
        <p:nvSpPr>
          <p:cNvPr id="20" name="矩形 19"/>
          <p:cNvSpPr/>
          <p:nvPr/>
        </p:nvSpPr>
        <p:spPr>
          <a:xfrm>
            <a:off x="1371600" y="6018550"/>
            <a:ext cx="1828800"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岳飞抗金</a:t>
            </a:r>
            <a:endParaRPr lang="zh-CN" altLang="zh-CN" sz="2800" b="1" dirty="0">
              <a:solidFill>
                <a:srgbClr val="FFFF00"/>
              </a:solidFill>
              <a:latin typeface="黑体" panose="02010609060101010101" pitchFamily="49" charset="-122"/>
              <a:ea typeface="黑体" panose="02010609060101010101" pitchFamily="49" charset="-122"/>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29400" y="2057400"/>
            <a:ext cx="1912811" cy="2398508"/>
          </a:xfrm>
          <a:prstGeom prst="rect">
            <a:avLst/>
          </a:prstGeom>
        </p:spPr>
      </p:pic>
      <p:sp>
        <p:nvSpPr>
          <p:cNvPr id="6" name="TextBox 5"/>
          <p:cNvSpPr txBox="1"/>
          <p:nvPr/>
        </p:nvSpPr>
        <p:spPr>
          <a:xfrm>
            <a:off x="6934200" y="4038600"/>
            <a:ext cx="304800" cy="369332"/>
          </a:xfrm>
          <a:prstGeom prst="rect">
            <a:avLst/>
          </a:prstGeom>
          <a:solidFill>
            <a:schemeClr val="bg1"/>
          </a:solidFill>
        </p:spPr>
        <p:txBody>
          <a:bodyPr wrap="square" rtlCol="0">
            <a:spAutoFit/>
          </a:bodyPr>
          <a:lstStyle/>
          <a:p>
            <a:endParaRPr lang="zh-CN" altLang="en-US" dirty="0"/>
          </a:p>
        </p:txBody>
      </p:sp>
    </p:spTree>
    <p:extLst>
      <p:ext uri="{BB962C8B-B14F-4D97-AF65-F5344CB8AC3E}">
        <p14:creationId xmlns:p14="http://schemas.microsoft.com/office/powerpoint/2010/main" val="1194390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barn(inVertical)">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barn(inVertical)">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67155" cy="6858000"/>
          </a:xfrm>
          <a:prstGeom prst="rect">
            <a:avLst/>
          </a:prstGeom>
        </p:spPr>
      </p:pic>
      <p:sp>
        <p:nvSpPr>
          <p:cNvPr id="4" name="TextBox 3"/>
          <p:cNvSpPr txBox="1"/>
          <p:nvPr/>
        </p:nvSpPr>
        <p:spPr>
          <a:xfrm>
            <a:off x="4191000" y="253425"/>
            <a:ext cx="4716356" cy="584775"/>
          </a:xfrm>
          <a:prstGeom prst="rect">
            <a:avLst/>
          </a:prstGeom>
          <a:noFill/>
        </p:spPr>
        <p:txBody>
          <a:bodyPr wrap="none" rtlCol="0">
            <a:spAutoFit/>
          </a:bodyPr>
          <a:lstStyle/>
          <a:p>
            <a:r>
              <a:rPr lang="zh-CN" altLang="en-US" sz="3200" b="1" dirty="0">
                <a:solidFill>
                  <a:schemeClr val="bg1"/>
                </a:solidFill>
                <a:latin typeface="黑体" panose="02010609060101010101" pitchFamily="49" charset="-122"/>
                <a:ea typeface="黑体" panose="02010609060101010101" pitchFamily="49" charset="-122"/>
              </a:rPr>
              <a:t>民族关系发展和社会变化</a:t>
            </a:r>
          </a:p>
        </p:txBody>
      </p:sp>
      <p:sp>
        <p:nvSpPr>
          <p:cNvPr id="5" name="矩形 4"/>
          <p:cNvSpPr/>
          <p:nvPr/>
        </p:nvSpPr>
        <p:spPr>
          <a:xfrm>
            <a:off x="15240" y="191869"/>
            <a:ext cx="4267199" cy="707886"/>
          </a:xfrm>
          <a:prstGeom prst="rect">
            <a:avLst/>
          </a:prstGeom>
          <a:noFill/>
        </p:spPr>
        <p:txBody>
          <a:bodyPr wrap="square" lIns="91440" tIns="45720" rIns="91440" bIns="45720">
            <a:spAutoFit/>
          </a:bodyPr>
          <a:lstStyle/>
          <a:p>
            <a:pPr algn="ctr"/>
            <a:r>
              <a:rPr lang="zh-CN" altLang="en-US" sz="4000" b="1" cap="none" spc="0" dirty="0">
                <a:ln w="3175">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p>
        </p:txBody>
      </p:sp>
      <p:sp>
        <p:nvSpPr>
          <p:cNvPr id="3" name="任意多边形 2"/>
          <p:cNvSpPr/>
          <p:nvPr/>
        </p:nvSpPr>
        <p:spPr>
          <a:xfrm>
            <a:off x="45720" y="1447800"/>
            <a:ext cx="9052560" cy="1524050"/>
          </a:xfrm>
          <a:custGeom>
            <a:avLst/>
            <a:gdLst>
              <a:gd name="connsiteX0" fmla="*/ 0 w 9052560"/>
              <a:gd name="connsiteY0" fmla="*/ 0 h 1524050"/>
              <a:gd name="connsiteX1" fmla="*/ 1737360 w 9052560"/>
              <a:gd name="connsiteY1" fmla="*/ 1371600 h 1524050"/>
              <a:gd name="connsiteX2" fmla="*/ 3169920 w 9052560"/>
              <a:gd name="connsiteY2" fmla="*/ 624840 h 1524050"/>
              <a:gd name="connsiteX3" fmla="*/ 4511040 w 9052560"/>
              <a:gd name="connsiteY3" fmla="*/ 1524000 h 1524050"/>
              <a:gd name="connsiteX4" fmla="*/ 5806440 w 9052560"/>
              <a:gd name="connsiteY4" fmla="*/ 670560 h 1524050"/>
              <a:gd name="connsiteX5" fmla="*/ 7284720 w 9052560"/>
              <a:gd name="connsiteY5" fmla="*/ 1508760 h 1524050"/>
              <a:gd name="connsiteX6" fmla="*/ 9052560 w 9052560"/>
              <a:gd name="connsiteY6" fmla="*/ 518160 h 15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52560" h="1524050">
                <a:moveTo>
                  <a:pt x="0" y="0"/>
                </a:moveTo>
                <a:cubicBezTo>
                  <a:pt x="604520" y="633730"/>
                  <a:pt x="1209040" y="1267460"/>
                  <a:pt x="1737360" y="1371600"/>
                </a:cubicBezTo>
                <a:cubicBezTo>
                  <a:pt x="2265680" y="1475740"/>
                  <a:pt x="2707640" y="599440"/>
                  <a:pt x="3169920" y="624840"/>
                </a:cubicBezTo>
                <a:cubicBezTo>
                  <a:pt x="3632200" y="650240"/>
                  <a:pt x="4071620" y="1516380"/>
                  <a:pt x="4511040" y="1524000"/>
                </a:cubicBezTo>
                <a:cubicBezTo>
                  <a:pt x="4950460" y="1531620"/>
                  <a:pt x="5344160" y="673100"/>
                  <a:pt x="5806440" y="670560"/>
                </a:cubicBezTo>
                <a:cubicBezTo>
                  <a:pt x="6268720" y="668020"/>
                  <a:pt x="6743700" y="1534160"/>
                  <a:pt x="7284720" y="1508760"/>
                </a:cubicBezTo>
                <a:cubicBezTo>
                  <a:pt x="7825740" y="1483360"/>
                  <a:pt x="8439150" y="1000760"/>
                  <a:pt x="9052560" y="518160"/>
                </a:cubicBez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93800" y="16764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4871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2782517" y="17188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4001717" y="2286000"/>
            <a:ext cx="798883" cy="79575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23"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5373317" y="18288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67449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8070769" y="16764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p:cNvSpPr txBox="1"/>
          <p:nvPr/>
        </p:nvSpPr>
        <p:spPr>
          <a:xfrm>
            <a:off x="152400" y="29670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时</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空</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定</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位</a:t>
            </a:r>
          </a:p>
        </p:txBody>
      </p:sp>
      <p:sp>
        <p:nvSpPr>
          <p:cNvPr id="28" name="TextBox 27"/>
          <p:cNvSpPr txBox="1"/>
          <p:nvPr/>
        </p:nvSpPr>
        <p:spPr>
          <a:xfrm>
            <a:off x="370546"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1</a:t>
            </a:r>
            <a:endParaRPr lang="zh-CN" altLang="en-US" sz="3200" b="1" dirty="0">
              <a:latin typeface="黑体" panose="02010609060101010101" pitchFamily="49" charset="-122"/>
              <a:ea typeface="黑体" panose="02010609060101010101" pitchFamily="49" charset="-122"/>
            </a:endParaRPr>
          </a:p>
        </p:txBody>
      </p:sp>
      <p:sp>
        <p:nvSpPr>
          <p:cNvPr id="29" name="TextBox 28"/>
          <p:cNvSpPr txBox="1"/>
          <p:nvPr/>
        </p:nvSpPr>
        <p:spPr>
          <a:xfrm>
            <a:off x="1680066" y="2438400"/>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2</a:t>
            </a:r>
            <a:endParaRPr lang="zh-CN" altLang="en-US" sz="3200" b="1" dirty="0">
              <a:latin typeface="黑体" panose="02010609060101010101" pitchFamily="49" charset="-122"/>
              <a:ea typeface="黑体" panose="02010609060101010101" pitchFamily="49" charset="-122"/>
            </a:endParaRPr>
          </a:p>
        </p:txBody>
      </p:sp>
      <p:sp>
        <p:nvSpPr>
          <p:cNvPr id="30" name="TextBox 29"/>
          <p:cNvSpPr txBox="1"/>
          <p:nvPr/>
        </p:nvSpPr>
        <p:spPr>
          <a:xfrm>
            <a:off x="2986231" y="182433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3</a:t>
            </a:r>
            <a:endParaRPr lang="zh-CN" altLang="en-US" sz="3200" b="1" dirty="0">
              <a:latin typeface="黑体" panose="02010609060101010101" pitchFamily="49" charset="-122"/>
              <a:ea typeface="黑体" panose="02010609060101010101" pitchFamily="49" charset="-122"/>
            </a:endParaRPr>
          </a:p>
        </p:txBody>
      </p:sp>
      <p:sp>
        <p:nvSpPr>
          <p:cNvPr id="31" name="TextBox 30"/>
          <p:cNvSpPr txBox="1"/>
          <p:nvPr/>
        </p:nvSpPr>
        <p:spPr>
          <a:xfrm>
            <a:off x="4180546" y="2409112"/>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38" name="TextBox 37"/>
          <p:cNvSpPr txBox="1"/>
          <p:nvPr/>
        </p:nvSpPr>
        <p:spPr>
          <a:xfrm>
            <a:off x="5577031" y="194625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39" name="TextBox 38"/>
          <p:cNvSpPr txBox="1"/>
          <p:nvPr/>
        </p:nvSpPr>
        <p:spPr>
          <a:xfrm>
            <a:off x="6948631" y="247378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40" name="TextBox 39"/>
          <p:cNvSpPr txBox="1"/>
          <p:nvPr/>
        </p:nvSpPr>
        <p:spPr>
          <a:xfrm>
            <a:off x="8274483"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7</a:t>
            </a:r>
            <a:endParaRPr lang="zh-CN" altLang="en-US" sz="3200"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243034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up)">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4" name="矩形 3"/>
          <p:cNvSpPr/>
          <p:nvPr/>
        </p:nvSpPr>
        <p:spPr>
          <a:xfrm>
            <a:off x="76200" y="76200"/>
            <a:ext cx="3886200" cy="762000"/>
          </a:xfrm>
          <a:prstGeom prst="rect">
            <a:avLst/>
          </a:prstGeom>
          <a:solidFill>
            <a:srgbClr val="FFCC99"/>
          </a:solidFill>
          <a:ln w="57150">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800" b="1" dirty="0">
                <a:solidFill>
                  <a:schemeClr val="tx1"/>
                </a:solidFill>
                <a:latin typeface="微软雅黑" panose="020B0503020204020204" pitchFamily="34" charset="-122"/>
                <a:ea typeface="微软雅黑" panose="020B0503020204020204" pitchFamily="34" charset="-122"/>
              </a:rPr>
              <a:t>达标测试：第二关</a:t>
            </a:r>
          </a:p>
        </p:txBody>
      </p:sp>
      <p:sp>
        <p:nvSpPr>
          <p:cNvPr id="6" name="矩形 5"/>
          <p:cNvSpPr/>
          <p:nvPr/>
        </p:nvSpPr>
        <p:spPr>
          <a:xfrm>
            <a:off x="72714" y="1143000"/>
            <a:ext cx="8995086" cy="3503523"/>
          </a:xfrm>
          <a:prstGeom prst="rect">
            <a:avLst/>
          </a:prstGeom>
          <a:solidFill>
            <a:srgbClr val="002060"/>
          </a:solidFill>
          <a:ln>
            <a:solidFill>
              <a:schemeClr val="bg1"/>
            </a:solidFill>
          </a:ln>
        </p:spPr>
        <p:txBody>
          <a:bodyPr wrap="square" rtlCol="0">
            <a:spAutoFit/>
          </a:bodyPr>
          <a:lstStyle/>
          <a:p>
            <a:pPr>
              <a:lnSpc>
                <a:spcPts val="3800"/>
              </a:lnSpc>
            </a:pPr>
            <a:r>
              <a:rPr lang="en-US" altLang="zh-CN" sz="2800" b="1" dirty="0">
                <a:solidFill>
                  <a:schemeClr val="bg1"/>
                </a:solidFill>
                <a:latin typeface="黑体" panose="02010609060101010101" pitchFamily="49" charset="-122"/>
                <a:ea typeface="黑体" panose="02010609060101010101" pitchFamily="49" charset="-122"/>
              </a:rPr>
              <a:t>7.</a:t>
            </a:r>
            <a:r>
              <a:rPr lang="zh-CN" altLang="zh-CN" sz="2800" b="1" dirty="0">
                <a:solidFill>
                  <a:schemeClr val="bg1"/>
                </a:solidFill>
                <a:latin typeface="黑体" panose="02010609060101010101" pitchFamily="49" charset="-122"/>
                <a:ea typeface="黑体" panose="02010609060101010101" pitchFamily="49" charset="-122"/>
              </a:rPr>
              <a:t>（齐涛《中国古代经济史》）“安史之乱后，黄河流域陷入长期藩镇割据混战中，此时的南方保持了相对稳定，</a:t>
            </a:r>
            <a:r>
              <a:rPr lang="zh-CN" altLang="zh-CN" sz="2800" b="1" dirty="0">
                <a:solidFill>
                  <a:srgbClr val="FFFF00"/>
                </a:solidFill>
                <a:latin typeface="黑体" panose="02010609060101010101" pitchFamily="49" charset="-122"/>
                <a:ea typeface="黑体" panose="02010609060101010101" pitchFamily="49" charset="-122"/>
              </a:rPr>
              <a:t>北方人口大量南迁</a:t>
            </a:r>
            <a:r>
              <a:rPr lang="zh-CN" altLang="zh-CN" sz="2800" b="1" dirty="0">
                <a:solidFill>
                  <a:schemeClr val="bg1"/>
                </a:solidFill>
                <a:latin typeface="黑体" panose="02010609060101010101" pitchFamily="49" charset="-122"/>
                <a:ea typeface="黑体" panose="02010609060101010101" pitchFamily="49" charset="-122"/>
              </a:rPr>
              <a:t>。南方</a:t>
            </a:r>
            <a:r>
              <a:rPr lang="zh-CN" altLang="zh-CN" sz="2800" b="1" dirty="0">
                <a:solidFill>
                  <a:srgbClr val="FFFF00"/>
                </a:solidFill>
                <a:latin typeface="黑体" panose="02010609060101010101" pitchFamily="49" charset="-122"/>
                <a:ea typeface="黑体" panose="02010609060101010101" pitchFamily="49" charset="-122"/>
              </a:rPr>
              <a:t>掀起了水利建设的高潮</a:t>
            </a:r>
            <a:r>
              <a:rPr lang="zh-CN" altLang="zh-CN" sz="2800" b="1" dirty="0">
                <a:solidFill>
                  <a:schemeClr val="bg1"/>
                </a:solidFill>
                <a:latin typeface="黑体" panose="02010609060101010101" pitchFamily="49" charset="-122"/>
                <a:ea typeface="黑体" panose="02010609060101010101" pitchFamily="49" charset="-122"/>
              </a:rPr>
              <a:t>，</a:t>
            </a:r>
            <a:r>
              <a:rPr lang="zh-CN" altLang="zh-CN" sz="2800" b="1" dirty="0">
                <a:solidFill>
                  <a:srgbClr val="FFFF00"/>
                </a:solidFill>
                <a:latin typeface="黑体" panose="02010609060101010101" pitchFamily="49" charset="-122"/>
                <a:ea typeface="黑体" panose="02010609060101010101" pitchFamily="49" charset="-122"/>
              </a:rPr>
              <a:t>水稻生产技术</a:t>
            </a:r>
            <a:r>
              <a:rPr lang="zh-CN" altLang="zh-CN" sz="2800" b="1" dirty="0">
                <a:solidFill>
                  <a:schemeClr val="bg1"/>
                </a:solidFill>
                <a:latin typeface="黑体" panose="02010609060101010101" pitchFamily="49" charset="-122"/>
                <a:ea typeface="黑体" panose="02010609060101010101" pitchFamily="49" charset="-122"/>
              </a:rPr>
              <a:t>逐步提高，有力地推动了南方农业的发展，加速经济重心南移。”</a:t>
            </a:r>
            <a:endParaRPr lang="en-US" altLang="zh-CN" sz="2800" b="1" dirty="0">
              <a:solidFill>
                <a:schemeClr val="bg1"/>
              </a:solidFill>
              <a:latin typeface="黑体" panose="02010609060101010101" pitchFamily="49" charset="-122"/>
              <a:ea typeface="黑体" panose="02010609060101010101" pitchFamily="49" charset="-122"/>
            </a:endParaRPr>
          </a:p>
          <a:p>
            <a:pPr>
              <a:lnSpc>
                <a:spcPts val="3800"/>
              </a:lnSpc>
            </a:pPr>
            <a:r>
              <a:rPr lang="en-US" altLang="zh-CN" sz="2800" b="1" dirty="0">
                <a:solidFill>
                  <a:schemeClr val="bg1"/>
                </a:solidFill>
                <a:latin typeface="黑体" panose="02010609060101010101" pitchFamily="49" charset="-122"/>
                <a:ea typeface="黑体" panose="02010609060101010101" pitchFamily="49" charset="-122"/>
              </a:rPr>
              <a:t>  </a:t>
            </a:r>
            <a:r>
              <a:rPr lang="zh-CN" altLang="zh-CN" sz="2800" b="1" dirty="0">
                <a:solidFill>
                  <a:schemeClr val="bg1"/>
                </a:solidFill>
                <a:latin typeface="黑体" panose="02010609060101010101" pitchFamily="49" charset="-122"/>
                <a:ea typeface="黑体" panose="02010609060101010101" pitchFamily="49" charset="-122"/>
              </a:rPr>
              <a:t>依据上述材料说明，经济重心南移最重要的原因是什么？经济重心南移最终完成是在什么时期？</a:t>
            </a:r>
          </a:p>
        </p:txBody>
      </p:sp>
      <p:sp>
        <p:nvSpPr>
          <p:cNvPr id="17" name="矩形 16"/>
          <p:cNvSpPr/>
          <p:nvPr/>
        </p:nvSpPr>
        <p:spPr>
          <a:xfrm>
            <a:off x="121920" y="4848725"/>
            <a:ext cx="6202680" cy="637675"/>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原因：</a:t>
            </a:r>
            <a:r>
              <a:rPr lang="zh-CN" altLang="zh-CN" sz="2800" b="1" dirty="0">
                <a:solidFill>
                  <a:srgbClr val="FFFF00"/>
                </a:solidFill>
                <a:latin typeface="黑体" panose="02010609060101010101" pitchFamily="49" charset="-122"/>
                <a:ea typeface="黑体" panose="02010609060101010101" pitchFamily="49" charset="-122"/>
              </a:rPr>
              <a:t>北人南迁，带去了先进的技术</a:t>
            </a:r>
          </a:p>
        </p:txBody>
      </p:sp>
      <p:sp>
        <p:nvSpPr>
          <p:cNvPr id="18" name="矩形 17"/>
          <p:cNvSpPr/>
          <p:nvPr/>
        </p:nvSpPr>
        <p:spPr>
          <a:xfrm>
            <a:off x="152400" y="5738336"/>
            <a:ext cx="2743200"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时期：南宋</a:t>
            </a:r>
            <a:endParaRPr lang="zh-CN" altLang="zh-CN" sz="28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38917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barn(inVertical)">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4" name="矩形 3"/>
          <p:cNvSpPr/>
          <p:nvPr/>
        </p:nvSpPr>
        <p:spPr>
          <a:xfrm>
            <a:off x="76200" y="76200"/>
            <a:ext cx="3886200" cy="762000"/>
          </a:xfrm>
          <a:prstGeom prst="rect">
            <a:avLst/>
          </a:prstGeom>
          <a:solidFill>
            <a:srgbClr val="FFCC99"/>
          </a:solidFill>
          <a:ln w="57150">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800" b="1" dirty="0">
                <a:solidFill>
                  <a:schemeClr val="tx1"/>
                </a:solidFill>
                <a:latin typeface="微软雅黑" panose="020B0503020204020204" pitchFamily="34" charset="-122"/>
                <a:ea typeface="微软雅黑" panose="020B0503020204020204" pitchFamily="34" charset="-122"/>
              </a:rPr>
              <a:t>达标测试：第二关</a:t>
            </a:r>
          </a:p>
        </p:txBody>
      </p:sp>
      <p:sp>
        <p:nvSpPr>
          <p:cNvPr id="12" name="TextBox 11"/>
          <p:cNvSpPr txBox="1"/>
          <p:nvPr/>
        </p:nvSpPr>
        <p:spPr>
          <a:xfrm>
            <a:off x="65094" y="3429000"/>
            <a:ext cx="9067800" cy="2246769"/>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en-US" altLang="zh-CN" b="1" dirty="0"/>
              <a:t>9.</a:t>
            </a:r>
            <a:r>
              <a:rPr lang="zh-CN" altLang="zh-CN" dirty="0"/>
              <a:t> “北宋时，有人在黏土制成的一个个小方块上刻</a:t>
            </a:r>
            <a:r>
              <a:rPr lang="zh-CN" altLang="zh-CN" dirty="0">
                <a:solidFill>
                  <a:srgbClr val="FFFF00"/>
                </a:solidFill>
              </a:rPr>
              <a:t>单字</a:t>
            </a:r>
            <a:r>
              <a:rPr lang="zh-CN" altLang="zh-CN" dirty="0"/>
              <a:t>，再用火烧成</a:t>
            </a:r>
            <a:r>
              <a:rPr lang="zh-CN" altLang="zh-CN" dirty="0">
                <a:solidFill>
                  <a:srgbClr val="FFFF00"/>
                </a:solidFill>
              </a:rPr>
              <a:t>陶字</a:t>
            </a:r>
            <a:r>
              <a:rPr lang="zh-CN" altLang="zh-CN" dirty="0"/>
              <a:t>。排版时，把陶字放在一个铁框里，排满为一版；印刷时可以</a:t>
            </a:r>
            <a:r>
              <a:rPr lang="zh-CN" altLang="zh-CN" dirty="0">
                <a:solidFill>
                  <a:srgbClr val="FFFF00"/>
                </a:solidFill>
              </a:rPr>
              <a:t>同时排版，效率很高</a:t>
            </a:r>
            <a:r>
              <a:rPr lang="zh-CN" altLang="zh-CN" dirty="0"/>
              <a:t>。印完一版以后，陶字拆下来还可以再用。”材料介绍的是宋代哪项科技成果？</a:t>
            </a:r>
            <a:endParaRPr lang="zh-CN" altLang="en-US" b="1" dirty="0"/>
          </a:p>
        </p:txBody>
      </p:sp>
      <p:sp>
        <p:nvSpPr>
          <p:cNvPr id="13" name="矩形 12"/>
          <p:cNvSpPr/>
          <p:nvPr/>
        </p:nvSpPr>
        <p:spPr>
          <a:xfrm>
            <a:off x="6858000" y="5884544"/>
            <a:ext cx="2133600"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活字印刷术</a:t>
            </a:r>
            <a:endParaRPr lang="zh-CN" altLang="zh-CN" sz="2800" b="1" dirty="0">
              <a:solidFill>
                <a:srgbClr val="FFFF00"/>
              </a:solidFill>
              <a:latin typeface="黑体" panose="02010609060101010101" pitchFamily="49" charset="-122"/>
              <a:ea typeface="黑体" panose="02010609060101010101" pitchFamily="49" charset="-122"/>
            </a:endParaRPr>
          </a:p>
        </p:txBody>
      </p:sp>
      <p:sp>
        <p:nvSpPr>
          <p:cNvPr id="15" name="TextBox 14"/>
          <p:cNvSpPr txBox="1"/>
          <p:nvPr/>
        </p:nvSpPr>
        <p:spPr>
          <a:xfrm>
            <a:off x="65094" y="1219200"/>
            <a:ext cx="9067800" cy="954107"/>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en-US" altLang="zh-CN" b="1" dirty="0"/>
              <a:t>8.</a:t>
            </a:r>
            <a:r>
              <a:rPr lang="zh-CN" altLang="zh-CN" dirty="0"/>
              <a:t>宋高宗曾说：</a:t>
            </a:r>
            <a:r>
              <a:rPr lang="en-US" altLang="zh-CN" dirty="0"/>
              <a:t>“</a:t>
            </a:r>
            <a:r>
              <a:rPr lang="zh-CN" altLang="zh-CN" dirty="0"/>
              <a:t>广南市舶，利入甚厚，提举官宣得人而久任。</a:t>
            </a:r>
            <a:r>
              <a:rPr lang="en-US" altLang="zh-CN" dirty="0"/>
              <a:t>”</a:t>
            </a:r>
            <a:r>
              <a:rPr lang="zh-CN" altLang="zh-CN" dirty="0"/>
              <a:t>材料表明了什么意思？</a:t>
            </a:r>
            <a:endParaRPr lang="zh-CN" altLang="en-US" b="1" dirty="0"/>
          </a:p>
        </p:txBody>
      </p:sp>
      <p:sp>
        <p:nvSpPr>
          <p:cNvPr id="16" name="矩形 15"/>
          <p:cNvSpPr/>
          <p:nvPr/>
        </p:nvSpPr>
        <p:spPr>
          <a:xfrm>
            <a:off x="5715000" y="2286000"/>
            <a:ext cx="3352800" cy="738664"/>
          </a:xfrm>
          <a:prstGeom prst="rect">
            <a:avLst/>
          </a:prstGeom>
          <a:solidFill>
            <a:srgbClr val="002060"/>
          </a:solidFill>
          <a:ln>
            <a:solidFill>
              <a:srgbClr val="FFFF00"/>
            </a:solidFill>
          </a:ln>
        </p:spPr>
        <p:txBody>
          <a:bodyPr wrap="square" rtlCol="0">
            <a:spAutoFit/>
          </a:bodyPr>
          <a:lstStyle/>
          <a:p>
            <a:pPr>
              <a:lnSpc>
                <a:spcPct val="150000"/>
              </a:lnSpc>
            </a:pPr>
            <a:r>
              <a:rPr lang="zh-CN" altLang="en-US" sz="2800" b="1" dirty="0">
                <a:solidFill>
                  <a:srgbClr val="FFFF00"/>
                </a:solidFill>
                <a:latin typeface="黑体" panose="02010609060101010101" pitchFamily="49" charset="-122"/>
                <a:ea typeface="黑体" panose="02010609060101010101" pitchFamily="49" charset="-122"/>
              </a:rPr>
              <a:t>政府重视海外贸易</a:t>
            </a:r>
            <a:endParaRPr lang="zh-CN" altLang="zh-CN" sz="2800" b="1" dirty="0">
              <a:solidFill>
                <a:srgbClr val="FFFF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730285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arn(inVertic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15" name="TextBox 14"/>
          <p:cNvSpPr txBox="1"/>
          <p:nvPr/>
        </p:nvSpPr>
        <p:spPr>
          <a:xfrm>
            <a:off x="65094" y="152400"/>
            <a:ext cx="5040306" cy="523220"/>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en-US" altLang="zh-CN" dirty="0"/>
              <a:t>10.</a:t>
            </a:r>
            <a:r>
              <a:rPr lang="zh-CN" altLang="zh-CN" dirty="0"/>
              <a:t>阅读材料，完成下列要求。</a:t>
            </a:r>
          </a:p>
        </p:txBody>
      </p:sp>
      <p:pic>
        <p:nvPicPr>
          <p:cNvPr id="3584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47132"/>
          <a:stretch/>
        </p:blipFill>
        <p:spPr bwMode="auto">
          <a:xfrm>
            <a:off x="2038674" y="838200"/>
            <a:ext cx="4720266" cy="350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65093" y="4448769"/>
            <a:ext cx="8928379" cy="954107"/>
          </a:xfrm>
          <a:prstGeom prst="rect">
            <a:avLst/>
          </a:prstGeom>
          <a:solidFill>
            <a:srgbClr val="002060"/>
          </a:solidFill>
          <a:ln>
            <a:solidFill>
              <a:schemeClr val="bg1"/>
            </a:solidFill>
          </a:ln>
        </p:spPr>
        <p:txBody>
          <a:bodyPr wrap="square" rtlCol="0">
            <a:spAutoFit/>
          </a:bodyPr>
          <a:lstStyle/>
          <a:p>
            <a:r>
              <a:rPr lang="zh-CN" altLang="zh-CN" sz="2800" dirty="0">
                <a:solidFill>
                  <a:schemeClr val="bg1"/>
                </a:solidFill>
                <a:latin typeface="黑体" panose="02010609060101010101" pitchFamily="49" charset="-122"/>
                <a:ea typeface="黑体" panose="02010609060101010101" pitchFamily="49" charset="-122"/>
              </a:rPr>
              <a:t>（</a:t>
            </a:r>
            <a:r>
              <a:rPr lang="en-US" altLang="zh-CN" sz="2800" dirty="0">
                <a:solidFill>
                  <a:schemeClr val="bg1"/>
                </a:solidFill>
                <a:latin typeface="黑体" panose="02010609060101010101" pitchFamily="49" charset="-122"/>
                <a:ea typeface="黑体" panose="02010609060101010101" pitchFamily="49" charset="-122"/>
              </a:rPr>
              <a:t>1</a:t>
            </a:r>
            <a:r>
              <a:rPr lang="zh-CN" altLang="zh-CN" sz="2800" dirty="0">
                <a:solidFill>
                  <a:schemeClr val="bg1"/>
                </a:solidFill>
                <a:latin typeface="黑体" panose="02010609060101010101" pitchFamily="49" charset="-122"/>
                <a:ea typeface="黑体" panose="02010609060101010101" pitchFamily="49" charset="-122"/>
              </a:rPr>
              <a:t>）结合材料一和所学知识，这一时期的政治格局是什么？这一格局结束的标志又是什么？</a:t>
            </a:r>
          </a:p>
        </p:txBody>
      </p:sp>
      <p:sp>
        <p:nvSpPr>
          <p:cNvPr id="10" name="矩形 9"/>
          <p:cNvSpPr/>
          <p:nvPr/>
        </p:nvSpPr>
        <p:spPr>
          <a:xfrm>
            <a:off x="6705600" y="4488476"/>
            <a:ext cx="1447800" cy="6096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 name="矩形 10"/>
          <p:cNvSpPr/>
          <p:nvPr/>
        </p:nvSpPr>
        <p:spPr>
          <a:xfrm>
            <a:off x="990600" y="4419600"/>
            <a:ext cx="3608394" cy="464524"/>
          </a:xfrm>
          <a:prstGeom prst="rect">
            <a:avLst/>
          </a:prstGeom>
          <a:noFill/>
          <a:ln w="57150">
            <a:solidFill>
              <a:srgbClr val="66FF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矩形 13"/>
          <p:cNvSpPr/>
          <p:nvPr/>
        </p:nvSpPr>
        <p:spPr>
          <a:xfrm>
            <a:off x="3390900" y="4953000"/>
            <a:ext cx="723900" cy="4572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7" name="矩形 16"/>
          <p:cNvSpPr/>
          <p:nvPr/>
        </p:nvSpPr>
        <p:spPr>
          <a:xfrm>
            <a:off x="2286000" y="4953000"/>
            <a:ext cx="762000" cy="533400"/>
          </a:xfrm>
          <a:prstGeom prst="rect">
            <a:avLst/>
          </a:prstGeom>
          <a:noFill/>
          <a:ln w="57150">
            <a:solidFill>
              <a:srgbClr val="66FF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8" name="TextBox 17"/>
          <p:cNvSpPr txBox="1"/>
          <p:nvPr/>
        </p:nvSpPr>
        <p:spPr>
          <a:xfrm>
            <a:off x="152400" y="5364540"/>
            <a:ext cx="2244525" cy="1569660"/>
          </a:xfrm>
          <a:prstGeom prst="rect">
            <a:avLst/>
          </a:prstGeom>
          <a:noFill/>
        </p:spPr>
        <p:txBody>
          <a:bodyPr wrap="none" rtlCol="0">
            <a:spAutoFit/>
          </a:bodyPr>
          <a:lstStyle/>
          <a:p>
            <a:pPr>
              <a:lnSpc>
                <a:spcPct val="150000"/>
              </a:lnSpc>
            </a:pPr>
            <a:r>
              <a:rPr lang="zh-CN" altLang="en-US" sz="3200" b="1" dirty="0">
                <a:solidFill>
                  <a:schemeClr val="bg1"/>
                </a:solidFill>
                <a:latin typeface="黑体" panose="02010609060101010101" pitchFamily="49" charset="-122"/>
                <a:ea typeface="黑体" panose="02010609060101010101" pitchFamily="49" charset="-122"/>
              </a:rPr>
              <a:t>政治格局：</a:t>
            </a:r>
            <a:endParaRPr lang="en-US" altLang="zh-CN" sz="3200" b="1" dirty="0">
              <a:solidFill>
                <a:schemeClr val="bg1"/>
              </a:solidFill>
              <a:latin typeface="黑体" panose="02010609060101010101" pitchFamily="49" charset="-122"/>
              <a:ea typeface="黑体" panose="02010609060101010101" pitchFamily="49" charset="-122"/>
            </a:endParaRPr>
          </a:p>
          <a:p>
            <a:pPr>
              <a:lnSpc>
                <a:spcPct val="150000"/>
              </a:lnSpc>
            </a:pPr>
            <a:r>
              <a:rPr lang="zh-CN" altLang="en-US" sz="3200" b="1" dirty="0">
                <a:solidFill>
                  <a:schemeClr val="bg1"/>
                </a:solidFill>
                <a:latin typeface="黑体" panose="02010609060101010101" pitchFamily="49" charset="-122"/>
                <a:ea typeface="黑体" panose="02010609060101010101" pitchFamily="49" charset="-122"/>
              </a:rPr>
              <a:t>标志：</a:t>
            </a:r>
          </a:p>
        </p:txBody>
      </p:sp>
      <p:sp>
        <p:nvSpPr>
          <p:cNvPr id="19" name="矩形 18"/>
          <p:cNvSpPr/>
          <p:nvPr/>
        </p:nvSpPr>
        <p:spPr>
          <a:xfrm>
            <a:off x="2417931" y="5410200"/>
            <a:ext cx="3068469" cy="715581"/>
          </a:xfrm>
          <a:prstGeom prst="rect">
            <a:avLst/>
          </a:prstGeom>
          <a:noFill/>
        </p:spPr>
        <p:txBody>
          <a:bodyPr wrap="none" rtlCol="0">
            <a:spAutoFit/>
          </a:bodyPr>
          <a:lstStyle/>
          <a:p>
            <a:pPr>
              <a:lnSpc>
                <a:spcPct val="150000"/>
              </a:lnSpc>
            </a:pPr>
            <a:r>
              <a:rPr lang="zh-CN" altLang="zh-CN" sz="3200" b="1" dirty="0">
                <a:solidFill>
                  <a:schemeClr val="bg1"/>
                </a:solidFill>
                <a:latin typeface="黑体" panose="02010609060101010101" pitchFamily="49" charset="-122"/>
                <a:ea typeface="黑体" panose="02010609060101010101" pitchFamily="49" charset="-122"/>
              </a:rPr>
              <a:t>多民族政权并立</a:t>
            </a:r>
            <a:endParaRPr lang="zh-CN" altLang="en-US" sz="3200" b="1" dirty="0">
              <a:solidFill>
                <a:schemeClr val="bg1"/>
              </a:solidFill>
              <a:latin typeface="黑体" panose="02010609060101010101" pitchFamily="49" charset="-122"/>
              <a:ea typeface="黑体" panose="02010609060101010101" pitchFamily="49" charset="-122"/>
            </a:endParaRPr>
          </a:p>
        </p:txBody>
      </p:sp>
      <p:sp>
        <p:nvSpPr>
          <p:cNvPr id="20" name="矩形 19"/>
          <p:cNvSpPr/>
          <p:nvPr/>
        </p:nvSpPr>
        <p:spPr>
          <a:xfrm>
            <a:off x="2417931" y="6125781"/>
            <a:ext cx="1832553" cy="715581"/>
          </a:xfrm>
          <a:prstGeom prst="rect">
            <a:avLst/>
          </a:prstGeom>
          <a:noFill/>
        </p:spPr>
        <p:txBody>
          <a:bodyPr wrap="none" rtlCol="0">
            <a:spAutoFit/>
          </a:bodyPr>
          <a:lstStyle/>
          <a:p>
            <a:pPr>
              <a:lnSpc>
                <a:spcPct val="150000"/>
              </a:lnSpc>
            </a:pPr>
            <a:r>
              <a:rPr lang="zh-CN" altLang="en-US" sz="3200" b="1" dirty="0">
                <a:solidFill>
                  <a:schemeClr val="bg1"/>
                </a:solidFill>
                <a:latin typeface="黑体" panose="02010609060101010101" pitchFamily="49" charset="-122"/>
                <a:ea typeface="黑体" panose="02010609060101010101" pitchFamily="49" charset="-122"/>
              </a:rPr>
              <a:t>元朝统一</a:t>
            </a:r>
          </a:p>
        </p:txBody>
      </p:sp>
      <p:sp>
        <p:nvSpPr>
          <p:cNvPr id="21" name="椭圆 20"/>
          <p:cNvSpPr/>
          <p:nvPr/>
        </p:nvSpPr>
        <p:spPr>
          <a:xfrm>
            <a:off x="3406140" y="838200"/>
            <a:ext cx="1775460"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1907066" y="2910840"/>
            <a:ext cx="1845783" cy="120396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249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linds(horizontal)">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down)">
                                      <p:cBhvr>
                                        <p:cTn id="32" dur="500"/>
                                        <p:tgtEl>
                                          <p:spTgt spid="2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wipe(down)">
                                      <p:cBhvr>
                                        <p:cTn id="37" dur="500"/>
                                        <p:tgtEl>
                                          <p:spTgt spid="2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up)">
                                      <p:cBhvr>
                                        <p:cTn id="42" dur="500"/>
                                        <p:tgtEl>
                                          <p:spTgt spid="1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up)">
                                      <p:cBhvr>
                                        <p:cTn id="4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4" grpId="0" animBg="1"/>
      <p:bldP spid="17" grpId="0" animBg="1"/>
      <p:bldP spid="18" grpId="0"/>
      <p:bldP spid="19" grpId="0"/>
      <p:bldP spid="20" grpId="0"/>
      <p:bldP spid="21" grpId="0" animBg="1"/>
      <p:bldP spid="2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15" name="TextBox 14"/>
          <p:cNvSpPr txBox="1"/>
          <p:nvPr/>
        </p:nvSpPr>
        <p:spPr>
          <a:xfrm>
            <a:off x="65094" y="152400"/>
            <a:ext cx="5040306" cy="523220"/>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en-US" altLang="zh-CN" dirty="0"/>
              <a:t>10.</a:t>
            </a:r>
            <a:r>
              <a:rPr lang="zh-CN" altLang="zh-CN" dirty="0"/>
              <a:t>阅读材料，完成下列要求。</a:t>
            </a:r>
          </a:p>
        </p:txBody>
      </p:sp>
      <p:pic>
        <p:nvPicPr>
          <p:cNvPr id="358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94" y="838200"/>
            <a:ext cx="8928379" cy="350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65093" y="4448769"/>
            <a:ext cx="8928379" cy="954107"/>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a:t>
            </a:r>
            <a:r>
              <a:rPr lang="en-US" altLang="zh-CN" sz="2800" dirty="0">
                <a:solidFill>
                  <a:schemeClr val="bg1"/>
                </a:solidFill>
                <a:latin typeface="黑体" panose="02010609060101010101" pitchFamily="49" charset="-122"/>
                <a:ea typeface="黑体" panose="02010609060101010101" pitchFamily="49" charset="-122"/>
              </a:rPr>
              <a:t>2</a:t>
            </a:r>
            <a:r>
              <a:rPr lang="zh-CN" altLang="en-US" sz="2800" dirty="0">
                <a:solidFill>
                  <a:schemeClr val="bg1"/>
                </a:solidFill>
                <a:latin typeface="黑体" panose="02010609060101010101" pitchFamily="49" charset="-122"/>
                <a:ea typeface="黑体" panose="02010609060101010101" pitchFamily="49" charset="-122"/>
              </a:rPr>
              <a:t>）</a:t>
            </a:r>
            <a:r>
              <a:rPr lang="zh-CN" altLang="zh-CN" sz="2800" dirty="0">
                <a:solidFill>
                  <a:schemeClr val="bg1"/>
                </a:solidFill>
                <a:latin typeface="黑体" panose="02010609060101010101" pitchFamily="49" charset="-122"/>
                <a:ea typeface="黑体" panose="02010609060101010101" pitchFamily="49" charset="-122"/>
              </a:rPr>
              <a:t>据材料一、二，什么是榷场？归纳这一时期民族交流的主要领域。</a:t>
            </a:r>
          </a:p>
        </p:txBody>
      </p:sp>
      <p:sp>
        <p:nvSpPr>
          <p:cNvPr id="10" name="矩形 9"/>
          <p:cNvSpPr/>
          <p:nvPr/>
        </p:nvSpPr>
        <p:spPr>
          <a:xfrm>
            <a:off x="4614234" y="4427516"/>
            <a:ext cx="723900" cy="6096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 name="矩形 10"/>
          <p:cNvSpPr/>
          <p:nvPr/>
        </p:nvSpPr>
        <p:spPr>
          <a:xfrm>
            <a:off x="990600" y="4488476"/>
            <a:ext cx="2209800" cy="464524"/>
          </a:xfrm>
          <a:prstGeom prst="rect">
            <a:avLst/>
          </a:prstGeom>
          <a:noFill/>
          <a:ln w="57150">
            <a:solidFill>
              <a:srgbClr val="66FF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矩形 13"/>
          <p:cNvSpPr/>
          <p:nvPr/>
        </p:nvSpPr>
        <p:spPr>
          <a:xfrm>
            <a:off x="1524000" y="4895342"/>
            <a:ext cx="723900" cy="6096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8" name="TextBox 17"/>
          <p:cNvSpPr txBox="1"/>
          <p:nvPr/>
        </p:nvSpPr>
        <p:spPr>
          <a:xfrm>
            <a:off x="152400" y="5364540"/>
            <a:ext cx="1420582" cy="1454244"/>
          </a:xfrm>
          <a:prstGeom prst="rect">
            <a:avLst/>
          </a:prstGeom>
          <a:noFill/>
        </p:spPr>
        <p:txBody>
          <a:bodyPr wrap="none" rtlCol="0">
            <a:spAutoFit/>
          </a:bodyPr>
          <a:lstStyle/>
          <a:p>
            <a:pPr>
              <a:lnSpc>
                <a:spcPct val="150000"/>
              </a:lnSpc>
            </a:pPr>
            <a:r>
              <a:rPr lang="zh-CN" altLang="en-US" sz="3200" b="1" dirty="0">
                <a:solidFill>
                  <a:schemeClr val="bg1"/>
                </a:solidFill>
                <a:latin typeface="黑体" panose="02010609060101010101" pitchFamily="49" charset="-122"/>
                <a:ea typeface="黑体" panose="02010609060101010101" pitchFamily="49" charset="-122"/>
              </a:rPr>
              <a:t>榷场：</a:t>
            </a:r>
            <a:endParaRPr lang="en-US" altLang="zh-CN" sz="3200" b="1" dirty="0">
              <a:solidFill>
                <a:schemeClr val="bg1"/>
              </a:solidFill>
              <a:latin typeface="黑体" panose="02010609060101010101" pitchFamily="49" charset="-122"/>
              <a:ea typeface="黑体" panose="02010609060101010101" pitchFamily="49" charset="-122"/>
            </a:endParaRPr>
          </a:p>
          <a:p>
            <a:pPr>
              <a:lnSpc>
                <a:spcPct val="150000"/>
              </a:lnSpc>
            </a:pPr>
            <a:r>
              <a:rPr lang="zh-CN" altLang="en-US" sz="3200" b="1" dirty="0">
                <a:solidFill>
                  <a:schemeClr val="bg1"/>
                </a:solidFill>
                <a:latin typeface="黑体" panose="02010609060101010101" pitchFamily="49" charset="-122"/>
                <a:ea typeface="黑体" panose="02010609060101010101" pitchFamily="49" charset="-122"/>
              </a:rPr>
              <a:t>领域：</a:t>
            </a:r>
          </a:p>
        </p:txBody>
      </p:sp>
      <p:sp>
        <p:nvSpPr>
          <p:cNvPr id="19" name="矩形 18"/>
          <p:cNvSpPr/>
          <p:nvPr/>
        </p:nvSpPr>
        <p:spPr>
          <a:xfrm>
            <a:off x="1447800" y="5486400"/>
            <a:ext cx="7037504" cy="637675"/>
          </a:xfrm>
          <a:prstGeom prst="rect">
            <a:avLst/>
          </a:prstGeom>
          <a:noFill/>
        </p:spPr>
        <p:txBody>
          <a:bodyPr wrap="none" rtlCol="0">
            <a:spAutoFit/>
          </a:bodyPr>
          <a:lstStyle/>
          <a:p>
            <a:pPr>
              <a:lnSpc>
                <a:spcPct val="150000"/>
              </a:lnSpc>
            </a:pPr>
            <a:r>
              <a:rPr lang="zh-CN" altLang="zh-CN" sz="2800" b="1" dirty="0">
                <a:solidFill>
                  <a:schemeClr val="bg1"/>
                </a:solidFill>
                <a:latin typeface="黑体" panose="02010609060101010101" pitchFamily="49" charset="-122"/>
                <a:ea typeface="黑体" panose="02010609060101010101" pitchFamily="49" charset="-122"/>
              </a:rPr>
              <a:t>两宋时期位于民族政权交界地区的贸易场所</a:t>
            </a:r>
            <a:endParaRPr lang="zh-CN" altLang="en-US" sz="2800" b="1" dirty="0">
              <a:solidFill>
                <a:schemeClr val="bg1"/>
              </a:solidFill>
              <a:latin typeface="黑体" panose="02010609060101010101" pitchFamily="49" charset="-122"/>
              <a:ea typeface="黑体" panose="02010609060101010101" pitchFamily="49" charset="-122"/>
            </a:endParaRPr>
          </a:p>
        </p:txBody>
      </p:sp>
      <p:sp>
        <p:nvSpPr>
          <p:cNvPr id="20" name="矩形 19"/>
          <p:cNvSpPr/>
          <p:nvPr/>
        </p:nvSpPr>
        <p:spPr>
          <a:xfrm>
            <a:off x="1447800" y="6066219"/>
            <a:ext cx="5540299" cy="830997"/>
          </a:xfrm>
          <a:prstGeom prst="rect">
            <a:avLst/>
          </a:prstGeom>
          <a:noFill/>
        </p:spPr>
        <p:txBody>
          <a:bodyPr wrap="none" rtlCol="0">
            <a:spAutoFit/>
          </a:bodyPr>
          <a:lstStyle/>
          <a:p>
            <a:pPr>
              <a:lnSpc>
                <a:spcPct val="150000"/>
              </a:lnSpc>
            </a:pPr>
            <a:r>
              <a:rPr lang="zh-CN" altLang="zh-CN" sz="3200" b="1" dirty="0">
                <a:solidFill>
                  <a:schemeClr val="bg1"/>
                </a:solidFill>
                <a:latin typeface="黑体" panose="02010609060101010101" pitchFamily="49" charset="-122"/>
                <a:ea typeface="黑体" panose="02010609060101010101" pitchFamily="49" charset="-122"/>
              </a:rPr>
              <a:t>政治；经济（生活）；文化</a:t>
            </a:r>
            <a:r>
              <a:rPr lang="zh-CN" altLang="en-US" sz="3200" b="1" dirty="0">
                <a:solidFill>
                  <a:schemeClr val="bg1"/>
                </a:solidFill>
                <a:latin typeface="黑体" panose="02010609060101010101" pitchFamily="49" charset="-122"/>
                <a:ea typeface="黑体" panose="02010609060101010101" pitchFamily="49" charset="-122"/>
              </a:rPr>
              <a:t>。</a:t>
            </a:r>
          </a:p>
        </p:txBody>
      </p:sp>
      <p:sp>
        <p:nvSpPr>
          <p:cNvPr id="13" name="椭圆 12"/>
          <p:cNvSpPr/>
          <p:nvPr/>
        </p:nvSpPr>
        <p:spPr>
          <a:xfrm>
            <a:off x="1484212" y="792480"/>
            <a:ext cx="1775460"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60069" y="2057400"/>
            <a:ext cx="2025177"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001000" y="3048000"/>
            <a:ext cx="762000"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6019800" y="1043940"/>
            <a:ext cx="1295400"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6934200" y="2057400"/>
            <a:ext cx="1219200"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22405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linds(horizontal)">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up)">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down)">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wipe(down)">
                                      <p:cBhvr>
                                        <p:cTn id="37" dur="500"/>
                                        <p:tgtEl>
                                          <p:spTgt spid="21"/>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up)">
                                      <p:cBhvr>
                                        <p:cTn id="42" dur="500"/>
                                        <p:tgtEl>
                                          <p:spTgt spid="1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wipe(down)">
                                      <p:cBhvr>
                                        <p:cTn id="47" dur="5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wipe(down)">
                                      <p:cBhvr>
                                        <p:cTn id="52" dur="500"/>
                                        <p:tgtEl>
                                          <p:spTgt spid="25"/>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up)">
                                      <p:cBhvr>
                                        <p:cTn id="5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4" grpId="0" animBg="1"/>
      <p:bldP spid="18" grpId="0"/>
      <p:bldP spid="19" grpId="0"/>
      <p:bldP spid="20" grpId="0"/>
      <p:bldP spid="13" grpId="0" animBg="1"/>
      <p:bldP spid="16" grpId="0" animBg="1"/>
      <p:bldP spid="25" grpId="0" animBg="1"/>
      <p:bldP spid="17" grpId="0" animBg="1"/>
      <p:bldP spid="21"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15" name="TextBox 14"/>
          <p:cNvSpPr txBox="1"/>
          <p:nvPr/>
        </p:nvSpPr>
        <p:spPr>
          <a:xfrm>
            <a:off x="65094" y="152400"/>
            <a:ext cx="5040306" cy="523220"/>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en-US" altLang="zh-CN" dirty="0"/>
              <a:t>10.</a:t>
            </a:r>
            <a:r>
              <a:rPr lang="zh-CN" altLang="zh-CN" dirty="0"/>
              <a:t>阅读材料，完成下列要求。</a:t>
            </a:r>
          </a:p>
        </p:txBody>
      </p:sp>
      <p:pic>
        <p:nvPicPr>
          <p:cNvPr id="358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94" y="838200"/>
            <a:ext cx="8928379" cy="350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65093" y="4448769"/>
            <a:ext cx="8928379"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a:t>
            </a:r>
            <a:r>
              <a:rPr lang="en-US" altLang="zh-CN" sz="2800" dirty="0">
                <a:solidFill>
                  <a:schemeClr val="bg1"/>
                </a:solidFill>
                <a:latin typeface="黑体" panose="02010609060101010101" pitchFamily="49" charset="-122"/>
                <a:ea typeface="黑体" panose="02010609060101010101" pitchFamily="49" charset="-122"/>
              </a:rPr>
              <a:t>3</a:t>
            </a:r>
            <a:r>
              <a:rPr lang="zh-CN" altLang="en-US" sz="2800" dirty="0">
                <a:solidFill>
                  <a:schemeClr val="bg1"/>
                </a:solidFill>
                <a:latin typeface="黑体" panose="02010609060101010101" pitchFamily="49" charset="-122"/>
                <a:ea typeface="黑体" panose="02010609060101010101" pitchFamily="49" charset="-122"/>
              </a:rPr>
              <a:t>）</a:t>
            </a:r>
            <a:r>
              <a:rPr lang="zh-CN" altLang="zh-CN" sz="2800" dirty="0">
                <a:solidFill>
                  <a:schemeClr val="bg1"/>
                </a:solidFill>
                <a:latin typeface="黑体" panose="02010609060101010101" pitchFamily="49" charset="-122"/>
                <a:ea typeface="黑体" panose="02010609060101010101" pitchFamily="49" charset="-122"/>
              </a:rPr>
              <a:t>综上所述，概括两宋时期民族交融的新变化。</a:t>
            </a:r>
          </a:p>
        </p:txBody>
      </p:sp>
      <p:sp>
        <p:nvSpPr>
          <p:cNvPr id="10" name="矩形 9"/>
          <p:cNvSpPr/>
          <p:nvPr/>
        </p:nvSpPr>
        <p:spPr>
          <a:xfrm>
            <a:off x="6626148" y="4405579"/>
            <a:ext cx="1298651" cy="6096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 name="矩形 10"/>
          <p:cNvSpPr/>
          <p:nvPr/>
        </p:nvSpPr>
        <p:spPr>
          <a:xfrm>
            <a:off x="990600" y="4488476"/>
            <a:ext cx="1524000" cy="464524"/>
          </a:xfrm>
          <a:prstGeom prst="rect">
            <a:avLst/>
          </a:prstGeom>
          <a:noFill/>
          <a:ln w="57150">
            <a:solidFill>
              <a:srgbClr val="66FF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8" name="TextBox 17"/>
          <p:cNvSpPr txBox="1"/>
          <p:nvPr/>
        </p:nvSpPr>
        <p:spPr>
          <a:xfrm>
            <a:off x="152400" y="5364540"/>
            <a:ext cx="1832553" cy="830997"/>
          </a:xfrm>
          <a:prstGeom prst="rect">
            <a:avLst/>
          </a:prstGeom>
          <a:noFill/>
        </p:spPr>
        <p:txBody>
          <a:bodyPr wrap="none" rtlCol="0">
            <a:spAutoFit/>
          </a:bodyPr>
          <a:lstStyle/>
          <a:p>
            <a:pPr>
              <a:lnSpc>
                <a:spcPct val="150000"/>
              </a:lnSpc>
            </a:pPr>
            <a:r>
              <a:rPr lang="zh-CN" altLang="en-US" sz="3200" b="1" dirty="0">
                <a:solidFill>
                  <a:schemeClr val="bg1"/>
                </a:solidFill>
                <a:latin typeface="黑体" panose="02010609060101010101" pitchFamily="49" charset="-122"/>
                <a:ea typeface="黑体" panose="02010609060101010101" pitchFamily="49" charset="-122"/>
              </a:rPr>
              <a:t>新变化：</a:t>
            </a:r>
          </a:p>
        </p:txBody>
      </p:sp>
      <p:sp>
        <p:nvSpPr>
          <p:cNvPr id="20" name="矩形 19"/>
          <p:cNvSpPr/>
          <p:nvPr/>
        </p:nvSpPr>
        <p:spPr>
          <a:xfrm>
            <a:off x="2093957" y="5334000"/>
            <a:ext cx="6364243" cy="830997"/>
          </a:xfrm>
          <a:prstGeom prst="rect">
            <a:avLst/>
          </a:prstGeom>
          <a:noFill/>
        </p:spPr>
        <p:txBody>
          <a:bodyPr wrap="none" rtlCol="0">
            <a:spAutoFit/>
          </a:bodyPr>
          <a:lstStyle/>
          <a:p>
            <a:pPr>
              <a:lnSpc>
                <a:spcPct val="150000"/>
              </a:lnSpc>
            </a:pPr>
            <a:r>
              <a:rPr lang="zh-CN" altLang="zh-CN" sz="3200" b="1" dirty="0">
                <a:solidFill>
                  <a:schemeClr val="bg1"/>
                </a:solidFill>
                <a:latin typeface="黑体" panose="02010609060101010101" pitchFamily="49" charset="-122"/>
                <a:ea typeface="黑体" panose="02010609060101010101" pitchFamily="49" charset="-122"/>
              </a:rPr>
              <a:t>范围更广，程度更深</a:t>
            </a:r>
            <a:r>
              <a:rPr lang="zh-CN" altLang="en-US" sz="3200" b="1" dirty="0">
                <a:solidFill>
                  <a:schemeClr val="bg1"/>
                </a:solidFill>
                <a:latin typeface="黑体" panose="02010609060101010101" pitchFamily="49" charset="-122"/>
                <a:ea typeface="黑体" panose="02010609060101010101" pitchFamily="49" charset="-122"/>
              </a:rPr>
              <a:t>，</a:t>
            </a:r>
            <a:r>
              <a:rPr lang="zh-CN" altLang="zh-CN" sz="3200" b="1" dirty="0">
                <a:solidFill>
                  <a:schemeClr val="bg1"/>
                </a:solidFill>
                <a:latin typeface="黑体" panose="02010609060101010101" pitchFamily="49" charset="-122"/>
                <a:ea typeface="黑体" panose="02010609060101010101" pitchFamily="49" charset="-122"/>
              </a:rPr>
              <a:t>主体多元</a:t>
            </a:r>
            <a:r>
              <a:rPr lang="zh-CN" altLang="en-US" sz="3200" b="1" dirty="0">
                <a:solidFill>
                  <a:schemeClr val="bg1"/>
                </a:solidFill>
                <a:latin typeface="黑体" panose="02010609060101010101" pitchFamily="49" charset="-122"/>
                <a:ea typeface="黑体" panose="02010609060101010101" pitchFamily="49" charset="-122"/>
              </a:rPr>
              <a:t>。</a:t>
            </a:r>
            <a:endParaRPr lang="zh-CN" altLang="zh-CN" sz="3200" b="1" dirty="0">
              <a:solidFill>
                <a:schemeClr val="bg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904826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up)">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8" grpId="0"/>
      <p:bldP spid="20"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67155" cy="6858000"/>
          </a:xfrm>
          <a:prstGeom prst="rect">
            <a:avLst/>
          </a:prstGeom>
        </p:spPr>
      </p:pic>
      <p:sp>
        <p:nvSpPr>
          <p:cNvPr id="4" name="TextBox 3"/>
          <p:cNvSpPr txBox="1"/>
          <p:nvPr/>
        </p:nvSpPr>
        <p:spPr>
          <a:xfrm>
            <a:off x="4191000" y="253425"/>
            <a:ext cx="4716356" cy="584775"/>
          </a:xfrm>
          <a:prstGeom prst="rect">
            <a:avLst/>
          </a:prstGeom>
          <a:noFill/>
        </p:spPr>
        <p:txBody>
          <a:bodyPr wrap="none" rtlCol="0">
            <a:spAutoFit/>
          </a:bodyPr>
          <a:lstStyle/>
          <a:p>
            <a:r>
              <a:rPr lang="zh-CN" altLang="en-US" sz="3200" b="1" dirty="0">
                <a:solidFill>
                  <a:schemeClr val="bg1"/>
                </a:solidFill>
                <a:latin typeface="黑体" panose="02010609060101010101" pitchFamily="49" charset="-122"/>
                <a:ea typeface="黑体" panose="02010609060101010101" pitchFamily="49" charset="-122"/>
              </a:rPr>
              <a:t>民族关系发展和社会变化</a:t>
            </a:r>
          </a:p>
        </p:txBody>
      </p:sp>
      <p:sp>
        <p:nvSpPr>
          <p:cNvPr id="5" name="矩形 4"/>
          <p:cNvSpPr/>
          <p:nvPr/>
        </p:nvSpPr>
        <p:spPr>
          <a:xfrm>
            <a:off x="15240" y="191869"/>
            <a:ext cx="4267199" cy="707886"/>
          </a:xfrm>
          <a:prstGeom prst="rect">
            <a:avLst/>
          </a:prstGeom>
          <a:noFill/>
        </p:spPr>
        <p:txBody>
          <a:bodyPr wrap="square" lIns="91440" tIns="45720" rIns="91440" bIns="45720">
            <a:spAutoFit/>
          </a:bodyPr>
          <a:lstStyle/>
          <a:p>
            <a:pPr algn="ctr"/>
            <a:r>
              <a:rPr lang="zh-CN" altLang="en-US" sz="4000" b="1" cap="none" spc="0" dirty="0">
                <a:ln w="3175">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p>
        </p:txBody>
      </p:sp>
      <p:sp>
        <p:nvSpPr>
          <p:cNvPr id="3" name="任意多边形 2"/>
          <p:cNvSpPr/>
          <p:nvPr/>
        </p:nvSpPr>
        <p:spPr>
          <a:xfrm>
            <a:off x="45720" y="1600200"/>
            <a:ext cx="9052560" cy="1524050"/>
          </a:xfrm>
          <a:custGeom>
            <a:avLst/>
            <a:gdLst>
              <a:gd name="connsiteX0" fmla="*/ 0 w 9052560"/>
              <a:gd name="connsiteY0" fmla="*/ 0 h 1524050"/>
              <a:gd name="connsiteX1" fmla="*/ 1737360 w 9052560"/>
              <a:gd name="connsiteY1" fmla="*/ 1371600 h 1524050"/>
              <a:gd name="connsiteX2" fmla="*/ 3169920 w 9052560"/>
              <a:gd name="connsiteY2" fmla="*/ 624840 h 1524050"/>
              <a:gd name="connsiteX3" fmla="*/ 4511040 w 9052560"/>
              <a:gd name="connsiteY3" fmla="*/ 1524000 h 1524050"/>
              <a:gd name="connsiteX4" fmla="*/ 5806440 w 9052560"/>
              <a:gd name="connsiteY4" fmla="*/ 670560 h 1524050"/>
              <a:gd name="connsiteX5" fmla="*/ 7284720 w 9052560"/>
              <a:gd name="connsiteY5" fmla="*/ 1508760 h 1524050"/>
              <a:gd name="connsiteX6" fmla="*/ 9052560 w 9052560"/>
              <a:gd name="connsiteY6" fmla="*/ 518160 h 15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52560" h="1524050">
                <a:moveTo>
                  <a:pt x="0" y="0"/>
                </a:moveTo>
                <a:cubicBezTo>
                  <a:pt x="604520" y="633730"/>
                  <a:pt x="1209040" y="1267460"/>
                  <a:pt x="1737360" y="1371600"/>
                </a:cubicBezTo>
                <a:cubicBezTo>
                  <a:pt x="2265680" y="1475740"/>
                  <a:pt x="2707640" y="599440"/>
                  <a:pt x="3169920" y="624840"/>
                </a:cubicBezTo>
                <a:cubicBezTo>
                  <a:pt x="3632200" y="650240"/>
                  <a:pt x="4071620" y="1516380"/>
                  <a:pt x="4511040" y="1524000"/>
                </a:cubicBezTo>
                <a:cubicBezTo>
                  <a:pt x="4950460" y="1531620"/>
                  <a:pt x="5344160" y="673100"/>
                  <a:pt x="5806440" y="670560"/>
                </a:cubicBezTo>
                <a:cubicBezTo>
                  <a:pt x="6268720" y="668020"/>
                  <a:pt x="6743700" y="1534160"/>
                  <a:pt x="7284720" y="1508760"/>
                </a:cubicBezTo>
                <a:cubicBezTo>
                  <a:pt x="7825740" y="1483360"/>
                  <a:pt x="8439150" y="1000760"/>
                  <a:pt x="9052560" y="518160"/>
                </a:cubicBez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93800" y="18288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487117" y="24808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2782517" y="18712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4001717" y="2438400"/>
            <a:ext cx="798883" cy="79575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23"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5373317" y="19812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6744917" y="24808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8070769" y="18288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p:cNvSpPr txBox="1"/>
          <p:nvPr/>
        </p:nvSpPr>
        <p:spPr>
          <a:xfrm>
            <a:off x="370546" y="19298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1</a:t>
            </a:r>
            <a:endParaRPr lang="zh-CN" altLang="en-US" sz="3200" b="1" dirty="0">
              <a:latin typeface="黑体" panose="02010609060101010101" pitchFamily="49" charset="-122"/>
              <a:ea typeface="黑体" panose="02010609060101010101" pitchFamily="49" charset="-122"/>
            </a:endParaRPr>
          </a:p>
        </p:txBody>
      </p:sp>
      <p:sp>
        <p:nvSpPr>
          <p:cNvPr id="29" name="TextBox 28"/>
          <p:cNvSpPr txBox="1"/>
          <p:nvPr/>
        </p:nvSpPr>
        <p:spPr>
          <a:xfrm>
            <a:off x="1680066" y="2590800"/>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2</a:t>
            </a:r>
            <a:endParaRPr lang="zh-CN" altLang="en-US" sz="3200" b="1" dirty="0">
              <a:latin typeface="黑体" panose="02010609060101010101" pitchFamily="49" charset="-122"/>
              <a:ea typeface="黑体" panose="02010609060101010101" pitchFamily="49" charset="-122"/>
            </a:endParaRPr>
          </a:p>
        </p:txBody>
      </p:sp>
      <p:sp>
        <p:nvSpPr>
          <p:cNvPr id="30" name="TextBox 29"/>
          <p:cNvSpPr txBox="1"/>
          <p:nvPr/>
        </p:nvSpPr>
        <p:spPr>
          <a:xfrm>
            <a:off x="2986231" y="197673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3</a:t>
            </a:r>
            <a:endParaRPr lang="zh-CN" altLang="en-US" sz="3200" b="1" dirty="0">
              <a:latin typeface="黑体" panose="02010609060101010101" pitchFamily="49" charset="-122"/>
              <a:ea typeface="黑体" panose="02010609060101010101" pitchFamily="49" charset="-122"/>
            </a:endParaRPr>
          </a:p>
        </p:txBody>
      </p:sp>
      <p:sp>
        <p:nvSpPr>
          <p:cNvPr id="31" name="TextBox 30"/>
          <p:cNvSpPr txBox="1"/>
          <p:nvPr/>
        </p:nvSpPr>
        <p:spPr>
          <a:xfrm>
            <a:off x="4180546" y="2561512"/>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38" name="TextBox 37"/>
          <p:cNvSpPr txBox="1"/>
          <p:nvPr/>
        </p:nvSpPr>
        <p:spPr>
          <a:xfrm>
            <a:off x="5577031" y="209865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39" name="TextBox 38"/>
          <p:cNvSpPr txBox="1"/>
          <p:nvPr/>
        </p:nvSpPr>
        <p:spPr>
          <a:xfrm>
            <a:off x="6948631" y="262618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40" name="TextBox 39"/>
          <p:cNvSpPr txBox="1"/>
          <p:nvPr/>
        </p:nvSpPr>
        <p:spPr>
          <a:xfrm>
            <a:off x="8274483" y="19298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7</a:t>
            </a:r>
            <a:endParaRPr lang="zh-CN" altLang="en-US" sz="3200" b="1" dirty="0">
              <a:latin typeface="黑体" panose="02010609060101010101" pitchFamily="49" charset="-122"/>
              <a:ea typeface="黑体" panose="02010609060101010101" pitchFamily="49" charset="-122"/>
            </a:endParaRPr>
          </a:p>
        </p:txBody>
      </p:sp>
      <p:sp>
        <p:nvSpPr>
          <p:cNvPr id="41" name="TextBox 40"/>
          <p:cNvSpPr txBox="1"/>
          <p:nvPr/>
        </p:nvSpPr>
        <p:spPr>
          <a:xfrm>
            <a:off x="152400" y="31194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时</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空</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定</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位</a:t>
            </a:r>
          </a:p>
        </p:txBody>
      </p:sp>
      <p:sp>
        <p:nvSpPr>
          <p:cNvPr id="42" name="TextBox 41"/>
          <p:cNvSpPr txBox="1"/>
          <p:nvPr/>
        </p:nvSpPr>
        <p:spPr>
          <a:xfrm>
            <a:off x="1473960" y="38052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单元概述</a:t>
            </a:r>
          </a:p>
        </p:txBody>
      </p:sp>
      <p:sp>
        <p:nvSpPr>
          <p:cNvPr id="22" name="TextBox 21"/>
          <p:cNvSpPr txBox="1"/>
          <p:nvPr/>
        </p:nvSpPr>
        <p:spPr>
          <a:xfrm>
            <a:off x="2830279" y="314628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知识框架</a:t>
            </a:r>
          </a:p>
        </p:txBody>
      </p:sp>
      <p:sp>
        <p:nvSpPr>
          <p:cNvPr id="26" name="TextBox 25"/>
          <p:cNvSpPr txBox="1"/>
          <p:nvPr/>
        </p:nvSpPr>
        <p:spPr>
          <a:xfrm>
            <a:off x="4049479" y="3805296"/>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快速记忆</a:t>
            </a:r>
          </a:p>
        </p:txBody>
      </p:sp>
      <p:sp>
        <p:nvSpPr>
          <p:cNvPr id="27" name="TextBox 26"/>
          <p:cNvSpPr txBox="1"/>
          <p:nvPr/>
        </p:nvSpPr>
        <p:spPr>
          <a:xfrm>
            <a:off x="5373317" y="3126344"/>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图文说史</a:t>
            </a:r>
          </a:p>
        </p:txBody>
      </p:sp>
      <p:sp>
        <p:nvSpPr>
          <p:cNvPr id="32" name="TextBox 31"/>
          <p:cNvSpPr txBox="1"/>
          <p:nvPr/>
        </p:nvSpPr>
        <p:spPr>
          <a:xfrm>
            <a:off x="6803835" y="3805295"/>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延伸思考</a:t>
            </a:r>
          </a:p>
        </p:txBody>
      </p:sp>
      <p:sp>
        <p:nvSpPr>
          <p:cNvPr id="33" name="TextBox 32"/>
          <p:cNvSpPr txBox="1"/>
          <p:nvPr/>
        </p:nvSpPr>
        <p:spPr>
          <a:xfrm>
            <a:off x="8171475" y="3119496"/>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达标检测</a:t>
            </a:r>
          </a:p>
        </p:txBody>
      </p:sp>
    </p:spTree>
    <p:extLst>
      <p:ext uri="{BB962C8B-B14F-4D97-AF65-F5344CB8AC3E}">
        <p14:creationId xmlns:p14="http://schemas.microsoft.com/office/powerpoint/2010/main" val="27675783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 y="0"/>
            <a:ext cx="9235440" cy="7010400"/>
          </a:xfrm>
          <a:prstGeom prst="rect">
            <a:avLst/>
          </a:prstGeom>
        </p:spPr>
      </p:pic>
      <p:sp>
        <p:nvSpPr>
          <p:cNvPr id="2" name="矩形 1"/>
          <p:cNvSpPr/>
          <p:nvPr/>
        </p:nvSpPr>
        <p:spPr>
          <a:xfrm>
            <a:off x="7810873" y="304800"/>
            <a:ext cx="1031051" cy="6006837"/>
          </a:xfrm>
          <a:prstGeom prst="rect">
            <a:avLst/>
          </a:prstGeom>
          <a:noFill/>
        </p:spPr>
        <p:txBody>
          <a:bodyPr wrap="none" lIns="91440" tIns="45720" rIns="91440" bIns="45720">
            <a:spAutoFit/>
          </a:bodyPr>
          <a:lstStyle/>
          <a:p>
            <a:pPr algn="ctr">
              <a:lnSpc>
                <a:spcPct val="150000"/>
              </a:lnSpc>
            </a:pPr>
            <a:r>
              <a:rPr lang="zh-CN" altLang="en-US" sz="6600" b="1" cap="none" spc="0" dirty="0">
                <a:ln w="28575">
                  <a:solidFill>
                    <a:srgbClr val="FF0000"/>
                  </a:solidFill>
                  <a:prstDash val="solid"/>
                  <a:miter lim="800000"/>
                </a:ln>
                <a:solidFill>
                  <a:srgbClr val="FFC000"/>
                </a:solidFill>
                <a:effectLst>
                  <a:outerShdw blurRad="25500" dist="23000" dir="7020000" algn="tl">
                    <a:srgbClr val="000000">
                      <a:alpha val="50000"/>
                    </a:srgbClr>
                  </a:outerShdw>
                </a:effectLst>
                <a:latin typeface="微软雅黑" panose="020B0503020204020204" pitchFamily="34" charset="-122"/>
                <a:ea typeface="微软雅黑" panose="020B0503020204020204" pitchFamily="34" charset="-122"/>
              </a:rPr>
              <a:t>谢</a:t>
            </a:r>
            <a:endParaRPr lang="en-US" altLang="zh-CN" sz="6600" b="1" cap="none" spc="0" dirty="0">
              <a:ln w="28575">
                <a:solidFill>
                  <a:srgbClr val="FF0000"/>
                </a:solidFill>
                <a:prstDash val="solid"/>
                <a:miter lim="800000"/>
              </a:ln>
              <a:solidFill>
                <a:srgbClr val="FFC000"/>
              </a:solidFill>
              <a:effectLst>
                <a:outerShdw blurRad="25500" dist="23000" dir="7020000" algn="tl">
                  <a:srgbClr val="000000">
                    <a:alpha val="50000"/>
                  </a:srgbClr>
                </a:outerShdw>
              </a:effectLst>
              <a:latin typeface="微软雅黑" panose="020B0503020204020204" pitchFamily="34" charset="-122"/>
              <a:ea typeface="微软雅黑" panose="020B0503020204020204" pitchFamily="34" charset="-122"/>
            </a:endParaRPr>
          </a:p>
          <a:p>
            <a:pPr algn="ctr">
              <a:lnSpc>
                <a:spcPct val="150000"/>
              </a:lnSpc>
            </a:pPr>
            <a:r>
              <a:rPr lang="zh-CN" altLang="en-US" sz="6600" b="1" cap="none" spc="0" dirty="0">
                <a:ln w="28575">
                  <a:solidFill>
                    <a:srgbClr val="FF0000"/>
                  </a:solidFill>
                  <a:prstDash val="solid"/>
                  <a:miter lim="800000"/>
                </a:ln>
                <a:solidFill>
                  <a:srgbClr val="FFC000"/>
                </a:solidFill>
                <a:effectLst>
                  <a:outerShdw blurRad="25500" dist="23000" dir="7020000" algn="tl">
                    <a:srgbClr val="000000">
                      <a:alpha val="50000"/>
                    </a:srgbClr>
                  </a:outerShdw>
                </a:effectLst>
                <a:latin typeface="微软雅黑" panose="020B0503020204020204" pitchFamily="34" charset="-122"/>
                <a:ea typeface="微软雅黑" panose="020B0503020204020204" pitchFamily="34" charset="-122"/>
              </a:rPr>
              <a:t>谢</a:t>
            </a:r>
            <a:endParaRPr lang="en-US" altLang="zh-CN" sz="6600" b="1" cap="none" spc="0" dirty="0">
              <a:ln w="28575">
                <a:solidFill>
                  <a:srgbClr val="FF0000"/>
                </a:solidFill>
                <a:prstDash val="solid"/>
                <a:miter lim="800000"/>
              </a:ln>
              <a:solidFill>
                <a:srgbClr val="FFC000"/>
              </a:solidFill>
              <a:effectLst>
                <a:outerShdw blurRad="25500" dist="23000" dir="7020000" algn="tl">
                  <a:srgbClr val="000000">
                    <a:alpha val="50000"/>
                  </a:srgbClr>
                </a:outerShdw>
              </a:effectLst>
              <a:latin typeface="微软雅黑" panose="020B0503020204020204" pitchFamily="34" charset="-122"/>
              <a:ea typeface="微软雅黑" panose="020B0503020204020204" pitchFamily="34" charset="-122"/>
            </a:endParaRPr>
          </a:p>
          <a:p>
            <a:pPr algn="ctr">
              <a:lnSpc>
                <a:spcPct val="150000"/>
              </a:lnSpc>
            </a:pPr>
            <a:r>
              <a:rPr lang="zh-CN" altLang="en-US" sz="6600" b="1" cap="none" spc="0" dirty="0">
                <a:ln w="28575">
                  <a:solidFill>
                    <a:srgbClr val="FF0000"/>
                  </a:solidFill>
                  <a:prstDash val="solid"/>
                  <a:miter lim="800000"/>
                </a:ln>
                <a:solidFill>
                  <a:srgbClr val="FFC000"/>
                </a:solidFill>
                <a:effectLst>
                  <a:outerShdw blurRad="25500" dist="23000" dir="7020000" algn="tl">
                    <a:srgbClr val="000000">
                      <a:alpha val="50000"/>
                    </a:srgbClr>
                  </a:outerShdw>
                </a:effectLst>
                <a:latin typeface="微软雅黑" panose="020B0503020204020204" pitchFamily="34" charset="-122"/>
                <a:ea typeface="微软雅黑" panose="020B0503020204020204" pitchFamily="34" charset="-122"/>
              </a:rPr>
              <a:t>观</a:t>
            </a:r>
            <a:endParaRPr lang="en-US" altLang="zh-CN" sz="6600" b="1" cap="none" spc="0" dirty="0">
              <a:ln w="28575">
                <a:solidFill>
                  <a:srgbClr val="FF0000"/>
                </a:solidFill>
                <a:prstDash val="solid"/>
                <a:miter lim="800000"/>
              </a:ln>
              <a:solidFill>
                <a:srgbClr val="FFC000"/>
              </a:solidFill>
              <a:effectLst>
                <a:outerShdw blurRad="25500" dist="23000" dir="7020000" algn="tl">
                  <a:srgbClr val="000000">
                    <a:alpha val="50000"/>
                  </a:srgbClr>
                </a:outerShdw>
              </a:effectLst>
              <a:latin typeface="微软雅黑" panose="020B0503020204020204" pitchFamily="34" charset="-122"/>
              <a:ea typeface="微软雅黑" panose="020B0503020204020204" pitchFamily="34" charset="-122"/>
            </a:endParaRPr>
          </a:p>
          <a:p>
            <a:pPr algn="ctr">
              <a:lnSpc>
                <a:spcPct val="150000"/>
              </a:lnSpc>
            </a:pPr>
            <a:r>
              <a:rPr lang="zh-CN" altLang="en-US" sz="6600" b="1" cap="none" spc="0" dirty="0">
                <a:ln w="28575">
                  <a:solidFill>
                    <a:srgbClr val="FF0000"/>
                  </a:solidFill>
                  <a:prstDash val="solid"/>
                  <a:miter lim="800000"/>
                </a:ln>
                <a:solidFill>
                  <a:srgbClr val="FFC000"/>
                </a:solidFill>
                <a:effectLst>
                  <a:outerShdw blurRad="25500" dist="23000" dir="7020000" algn="tl">
                    <a:srgbClr val="000000">
                      <a:alpha val="50000"/>
                    </a:srgbClr>
                  </a:outerShdw>
                </a:effectLst>
                <a:latin typeface="微软雅黑" panose="020B0503020204020204" pitchFamily="34" charset="-122"/>
                <a:ea typeface="微软雅黑" panose="020B0503020204020204" pitchFamily="34" charset="-122"/>
              </a:rPr>
              <a:t>看</a:t>
            </a:r>
          </a:p>
        </p:txBody>
      </p:sp>
    </p:spTree>
    <p:extLst>
      <p:ext uri="{BB962C8B-B14F-4D97-AF65-F5344CB8AC3E}">
        <p14:creationId xmlns:p14="http://schemas.microsoft.com/office/powerpoint/2010/main" val="3241700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afterEffect">
                                  <p:stCondLst>
                                    <p:cond delay="0"/>
                                  </p:stCondLst>
                                  <p:childTnLst>
                                    <p:animEffect transition="out" filter="fade">
                                      <p:cBhvr>
                                        <p:cTn id="6" dur="1000" tmFilter="0, 0; .2, .5; .8, .5; 1, 0"/>
                                        <p:tgtEl>
                                          <p:spTgt spid="2"/>
                                        </p:tgtEl>
                                      </p:cBhvr>
                                    </p:animEffect>
                                    <p:animScale>
                                      <p:cBhvr>
                                        <p:cTn id="7" dur="50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s://timgsa.baidu.com/timg?image&amp;quality=80&amp;size=b9999_10000&amp;sec=1581317412528&amp;di=3c592f5f1624213ad5d73bf571576467&amp;imgtype=0&amp;src=http%3A%2F%2Fimg.jk51.com%2Fimg_jk51%2F212532097.jpeg"/>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b="9799"/>
          <a:stretch/>
        </p:blipFill>
        <p:spPr bwMode="auto">
          <a:xfrm>
            <a:off x="0" y="-228600"/>
            <a:ext cx="9143998" cy="7086600"/>
          </a:xfrm>
          <a:prstGeom prst="rect">
            <a:avLst/>
          </a:prstGeom>
          <a:noFill/>
          <a:extLst>
            <a:ext uri="{909E8E84-426E-40DD-AFC4-6F175D3DCCD1}">
              <a14:hiddenFill xmlns:a14="http://schemas.microsoft.com/office/drawing/2010/main">
                <a:solidFill>
                  <a:srgbClr val="FFFFFF"/>
                </a:solidFill>
              </a14:hiddenFill>
            </a:ext>
          </a:extLst>
        </p:spPr>
      </p:pic>
      <p:sp>
        <p:nvSpPr>
          <p:cNvPr id="8" name="右箭头 7"/>
          <p:cNvSpPr/>
          <p:nvPr/>
        </p:nvSpPr>
        <p:spPr>
          <a:xfrm>
            <a:off x="0" y="3878813"/>
            <a:ext cx="9143998" cy="533400"/>
          </a:xfrm>
          <a:prstGeom prst="rightArrow">
            <a:avLst/>
          </a:prstGeom>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9" name="矩形 8"/>
          <p:cNvSpPr/>
          <p:nvPr/>
        </p:nvSpPr>
        <p:spPr>
          <a:xfrm>
            <a:off x="5638800" y="3657600"/>
            <a:ext cx="195727" cy="609600"/>
          </a:xfrm>
          <a:prstGeom prst="rect">
            <a:avLst/>
          </a:prstGeom>
          <a:solidFill>
            <a:srgbClr val="0000CC"/>
          </a:solidFill>
          <a:ln>
            <a:solidFill>
              <a:srgbClr val="FFFF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0" name="TextBox 9"/>
          <p:cNvSpPr txBox="1"/>
          <p:nvPr/>
        </p:nvSpPr>
        <p:spPr>
          <a:xfrm>
            <a:off x="5376709" y="4343460"/>
            <a:ext cx="915635" cy="523220"/>
          </a:xfrm>
          <a:prstGeom prst="rect">
            <a:avLst/>
          </a:prstGeom>
          <a:noFill/>
        </p:spPr>
        <p:txBody>
          <a:bodyPr wrap="none" rtlCol="0">
            <a:spAutoFit/>
          </a:bodyPr>
          <a:lstStyle/>
          <a:p>
            <a:r>
              <a:rPr lang="en-US" altLang="zh-CN" sz="2800" b="1" dirty="0">
                <a:solidFill>
                  <a:srgbClr val="FFFF00"/>
                </a:solidFill>
              </a:rPr>
              <a:t>1279</a:t>
            </a:r>
            <a:endParaRPr lang="zh-CN" altLang="en-US" sz="2800" b="1" dirty="0">
              <a:solidFill>
                <a:srgbClr val="FFFF00"/>
              </a:solidFill>
            </a:endParaRPr>
          </a:p>
        </p:txBody>
      </p:sp>
      <p:sp>
        <p:nvSpPr>
          <p:cNvPr id="11" name="矩形 10"/>
          <p:cNvSpPr/>
          <p:nvPr/>
        </p:nvSpPr>
        <p:spPr>
          <a:xfrm>
            <a:off x="275283" y="3646797"/>
            <a:ext cx="195727" cy="609600"/>
          </a:xfrm>
          <a:prstGeom prst="rect">
            <a:avLst/>
          </a:prstGeom>
          <a:solidFill>
            <a:srgbClr val="0000CC"/>
          </a:solidFill>
          <a:ln>
            <a:solidFill>
              <a:srgbClr val="FFFF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2" name="TextBox 11"/>
          <p:cNvSpPr txBox="1"/>
          <p:nvPr/>
        </p:nvSpPr>
        <p:spPr>
          <a:xfrm>
            <a:off x="0" y="4353580"/>
            <a:ext cx="732893" cy="523220"/>
          </a:xfrm>
          <a:prstGeom prst="rect">
            <a:avLst/>
          </a:prstGeom>
          <a:noFill/>
        </p:spPr>
        <p:txBody>
          <a:bodyPr wrap="none" rtlCol="0">
            <a:spAutoFit/>
          </a:bodyPr>
          <a:lstStyle/>
          <a:p>
            <a:r>
              <a:rPr lang="en-US" altLang="zh-CN" sz="2800" b="1" dirty="0">
                <a:solidFill>
                  <a:srgbClr val="FFFF00"/>
                </a:solidFill>
              </a:rPr>
              <a:t>960</a:t>
            </a:r>
            <a:endParaRPr lang="zh-CN" altLang="en-US" sz="2800" b="1" dirty="0">
              <a:solidFill>
                <a:srgbClr val="FFFF00"/>
              </a:solidFill>
            </a:endParaRPr>
          </a:p>
        </p:txBody>
      </p:sp>
      <p:sp>
        <p:nvSpPr>
          <p:cNvPr id="13" name="TextBox 12"/>
          <p:cNvSpPr txBox="1"/>
          <p:nvPr/>
        </p:nvSpPr>
        <p:spPr>
          <a:xfrm>
            <a:off x="1905000" y="4348520"/>
            <a:ext cx="915635" cy="523220"/>
          </a:xfrm>
          <a:prstGeom prst="rect">
            <a:avLst/>
          </a:prstGeom>
          <a:noFill/>
        </p:spPr>
        <p:txBody>
          <a:bodyPr wrap="none" rtlCol="0">
            <a:spAutoFit/>
          </a:bodyPr>
          <a:lstStyle/>
          <a:p>
            <a:r>
              <a:rPr lang="en-US" altLang="zh-CN" sz="2800" b="1" dirty="0">
                <a:solidFill>
                  <a:srgbClr val="FFFF00"/>
                </a:solidFill>
              </a:rPr>
              <a:t>1127</a:t>
            </a:r>
            <a:endParaRPr lang="zh-CN" altLang="en-US" sz="2800" b="1" dirty="0">
              <a:solidFill>
                <a:srgbClr val="FFFF00"/>
              </a:solidFill>
            </a:endParaRPr>
          </a:p>
        </p:txBody>
      </p:sp>
      <p:sp>
        <p:nvSpPr>
          <p:cNvPr id="14" name="矩形 13"/>
          <p:cNvSpPr/>
          <p:nvPr/>
        </p:nvSpPr>
        <p:spPr>
          <a:xfrm>
            <a:off x="2318873" y="3657600"/>
            <a:ext cx="195727" cy="609600"/>
          </a:xfrm>
          <a:prstGeom prst="rect">
            <a:avLst/>
          </a:prstGeom>
          <a:solidFill>
            <a:srgbClr val="0000CC"/>
          </a:solidFill>
          <a:ln>
            <a:solidFill>
              <a:srgbClr val="FFFF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6" name="TextBox 15"/>
          <p:cNvSpPr txBox="1"/>
          <p:nvPr/>
        </p:nvSpPr>
        <p:spPr>
          <a:xfrm>
            <a:off x="152400" y="1613118"/>
            <a:ext cx="545342" cy="1815882"/>
          </a:xfrm>
          <a:prstGeom prst="rect">
            <a:avLst/>
          </a:prstGeom>
          <a:noFill/>
        </p:spPr>
        <p:txBody>
          <a:bodyPr wrap="none" rtlCol="0">
            <a:spAutoFit/>
          </a:bodyPr>
          <a:lstStyle/>
          <a:p>
            <a:r>
              <a:rPr lang="zh-CN" altLang="en-US" sz="2800" b="1" dirty="0">
                <a:solidFill>
                  <a:srgbClr val="FFFF00"/>
                </a:solidFill>
                <a:latin typeface="黑体" panose="02010609060101010101" pitchFamily="49" charset="-122"/>
                <a:ea typeface="黑体" panose="02010609060101010101" pitchFamily="49" charset="-122"/>
              </a:rPr>
              <a:t>北</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宋</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建</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立</a:t>
            </a:r>
          </a:p>
        </p:txBody>
      </p:sp>
      <p:sp>
        <p:nvSpPr>
          <p:cNvPr id="17" name="TextBox 16"/>
          <p:cNvSpPr txBox="1"/>
          <p:nvPr/>
        </p:nvSpPr>
        <p:spPr>
          <a:xfrm>
            <a:off x="2144065" y="1580316"/>
            <a:ext cx="545342" cy="1815882"/>
          </a:xfrm>
          <a:prstGeom prst="rect">
            <a:avLst/>
          </a:prstGeom>
          <a:noFill/>
        </p:spPr>
        <p:txBody>
          <a:bodyPr wrap="none" rtlCol="0">
            <a:spAutoFit/>
          </a:bodyPr>
          <a:lstStyle/>
          <a:p>
            <a:r>
              <a:rPr lang="zh-CN" altLang="en-US" sz="2800" b="1" dirty="0">
                <a:solidFill>
                  <a:srgbClr val="FFFF00"/>
                </a:solidFill>
                <a:latin typeface="黑体" panose="02010609060101010101" pitchFamily="49" charset="-122"/>
                <a:ea typeface="黑体" panose="02010609060101010101" pitchFamily="49" charset="-122"/>
              </a:rPr>
              <a:t>南</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宋</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建</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立</a:t>
            </a:r>
          </a:p>
        </p:txBody>
      </p:sp>
      <p:sp>
        <p:nvSpPr>
          <p:cNvPr id="18" name="TextBox 17"/>
          <p:cNvSpPr txBox="1"/>
          <p:nvPr/>
        </p:nvSpPr>
        <p:spPr>
          <a:xfrm>
            <a:off x="7772400" y="4338400"/>
            <a:ext cx="915635" cy="523220"/>
          </a:xfrm>
          <a:prstGeom prst="rect">
            <a:avLst/>
          </a:prstGeom>
          <a:noFill/>
        </p:spPr>
        <p:txBody>
          <a:bodyPr wrap="none" rtlCol="0">
            <a:spAutoFit/>
          </a:bodyPr>
          <a:lstStyle/>
          <a:p>
            <a:r>
              <a:rPr lang="en-US" altLang="zh-CN" sz="2800" b="1" dirty="0">
                <a:solidFill>
                  <a:srgbClr val="FFFF00"/>
                </a:solidFill>
              </a:rPr>
              <a:t>1368</a:t>
            </a:r>
            <a:endParaRPr lang="zh-CN" altLang="en-US" sz="2800" b="1" dirty="0">
              <a:solidFill>
                <a:srgbClr val="FFFF00"/>
              </a:solidFill>
            </a:endParaRPr>
          </a:p>
        </p:txBody>
      </p:sp>
      <p:sp>
        <p:nvSpPr>
          <p:cNvPr id="19" name="矩形 18"/>
          <p:cNvSpPr/>
          <p:nvPr/>
        </p:nvSpPr>
        <p:spPr>
          <a:xfrm>
            <a:off x="8132353" y="3646797"/>
            <a:ext cx="195727" cy="609600"/>
          </a:xfrm>
          <a:prstGeom prst="rect">
            <a:avLst/>
          </a:prstGeom>
          <a:solidFill>
            <a:srgbClr val="0000CC"/>
          </a:solidFill>
          <a:ln>
            <a:solidFill>
              <a:srgbClr val="FFFF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20" name="TextBox 19"/>
          <p:cNvSpPr txBox="1"/>
          <p:nvPr/>
        </p:nvSpPr>
        <p:spPr>
          <a:xfrm>
            <a:off x="5257800" y="1815405"/>
            <a:ext cx="906017" cy="1384995"/>
          </a:xfrm>
          <a:prstGeom prst="rect">
            <a:avLst/>
          </a:prstGeom>
          <a:noFill/>
        </p:spPr>
        <p:txBody>
          <a:bodyPr wrap="none" rtlCol="0">
            <a:spAutoFit/>
          </a:bodyPr>
          <a:lstStyle/>
          <a:p>
            <a:r>
              <a:rPr lang="zh-CN" altLang="en-US" sz="2800" b="1" dirty="0">
                <a:solidFill>
                  <a:srgbClr val="FFFF00"/>
                </a:solidFill>
                <a:latin typeface="黑体" panose="02010609060101010101" pitchFamily="49" charset="-122"/>
                <a:ea typeface="黑体" panose="02010609060101010101" pitchFamily="49" charset="-122"/>
              </a:rPr>
              <a:t>元朝</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统一</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全国</a:t>
            </a:r>
          </a:p>
        </p:txBody>
      </p:sp>
      <p:sp>
        <p:nvSpPr>
          <p:cNvPr id="21" name="TextBox 20"/>
          <p:cNvSpPr txBox="1"/>
          <p:nvPr/>
        </p:nvSpPr>
        <p:spPr>
          <a:xfrm>
            <a:off x="7912858" y="1600200"/>
            <a:ext cx="545342" cy="1815882"/>
          </a:xfrm>
          <a:prstGeom prst="rect">
            <a:avLst/>
          </a:prstGeom>
          <a:noFill/>
        </p:spPr>
        <p:txBody>
          <a:bodyPr wrap="none" rtlCol="0">
            <a:spAutoFit/>
          </a:bodyPr>
          <a:lstStyle/>
          <a:p>
            <a:r>
              <a:rPr lang="zh-CN" altLang="en-US" sz="2800" b="1" dirty="0">
                <a:solidFill>
                  <a:srgbClr val="FFFF00"/>
                </a:solidFill>
                <a:latin typeface="黑体" panose="02010609060101010101" pitchFamily="49" charset="-122"/>
                <a:ea typeface="黑体" panose="02010609060101010101" pitchFamily="49" charset="-122"/>
              </a:rPr>
              <a:t>元</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朝</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灭</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亡</a:t>
            </a:r>
          </a:p>
        </p:txBody>
      </p:sp>
      <p:sp>
        <p:nvSpPr>
          <p:cNvPr id="24" name="TextBox 23"/>
          <p:cNvSpPr txBox="1"/>
          <p:nvPr/>
        </p:nvSpPr>
        <p:spPr>
          <a:xfrm>
            <a:off x="2689407" y="2829580"/>
            <a:ext cx="1627369" cy="523220"/>
          </a:xfrm>
          <a:prstGeom prst="rect">
            <a:avLst/>
          </a:prstGeom>
          <a:noFill/>
          <a:ln>
            <a:solidFill>
              <a:srgbClr val="FFFF00"/>
            </a:solidFill>
          </a:ln>
        </p:spPr>
        <p:txBody>
          <a:bodyPr wrap="none" rtlCol="0">
            <a:spAutoFit/>
          </a:bodyPr>
          <a:lstStyle/>
          <a:p>
            <a:r>
              <a:rPr lang="zh-CN" altLang="en-US" sz="2800" b="1" dirty="0">
                <a:solidFill>
                  <a:schemeClr val="bg1"/>
                </a:solidFill>
                <a:latin typeface="黑体" panose="02010609060101010101" pitchFamily="49" charset="-122"/>
                <a:ea typeface="黑体" panose="02010609060101010101" pitchFamily="49" charset="-122"/>
              </a:rPr>
              <a:t>岳飞抗金</a:t>
            </a:r>
          </a:p>
        </p:txBody>
      </p:sp>
      <p:sp>
        <p:nvSpPr>
          <p:cNvPr id="25" name="TextBox 24"/>
          <p:cNvSpPr txBox="1"/>
          <p:nvPr/>
        </p:nvSpPr>
        <p:spPr>
          <a:xfrm>
            <a:off x="533400" y="3439180"/>
            <a:ext cx="1627369" cy="523220"/>
          </a:xfrm>
          <a:prstGeom prst="rect">
            <a:avLst/>
          </a:prstGeom>
          <a:noFill/>
          <a:ln>
            <a:solidFill>
              <a:srgbClr val="FFFF00"/>
            </a:solidFill>
          </a:ln>
        </p:spPr>
        <p:txBody>
          <a:bodyPr wrap="none" rtlCol="0">
            <a:spAutoFit/>
          </a:bodyPr>
          <a:lstStyle/>
          <a:p>
            <a:r>
              <a:rPr lang="zh-CN" altLang="en-US" sz="2800" b="1" dirty="0">
                <a:solidFill>
                  <a:schemeClr val="bg1"/>
                </a:solidFill>
                <a:latin typeface="黑体" panose="02010609060101010101" pitchFamily="49" charset="-122"/>
                <a:ea typeface="黑体" panose="02010609060101010101" pitchFamily="49" charset="-122"/>
              </a:rPr>
              <a:t>澶渊之盟</a:t>
            </a:r>
          </a:p>
        </p:txBody>
      </p:sp>
      <p:sp>
        <p:nvSpPr>
          <p:cNvPr id="26" name="TextBox 25"/>
          <p:cNvSpPr txBox="1"/>
          <p:nvPr/>
        </p:nvSpPr>
        <p:spPr>
          <a:xfrm>
            <a:off x="2667000" y="3439180"/>
            <a:ext cx="1627369" cy="523220"/>
          </a:xfrm>
          <a:prstGeom prst="rect">
            <a:avLst/>
          </a:prstGeom>
          <a:noFill/>
          <a:ln>
            <a:solidFill>
              <a:srgbClr val="FFFF00"/>
            </a:solidFill>
          </a:ln>
        </p:spPr>
        <p:txBody>
          <a:bodyPr wrap="none" rtlCol="0">
            <a:spAutoFit/>
          </a:bodyPr>
          <a:lstStyle/>
          <a:p>
            <a:r>
              <a:rPr lang="zh-CN" altLang="en-US" sz="2800" b="1" dirty="0">
                <a:solidFill>
                  <a:schemeClr val="bg1"/>
                </a:solidFill>
                <a:latin typeface="黑体" panose="02010609060101010101" pitchFamily="49" charset="-122"/>
                <a:ea typeface="黑体" panose="02010609060101010101" pitchFamily="49" charset="-122"/>
              </a:rPr>
              <a:t>宋金和议</a:t>
            </a:r>
          </a:p>
        </p:txBody>
      </p:sp>
      <p:sp>
        <p:nvSpPr>
          <p:cNvPr id="27" name="TextBox 26"/>
          <p:cNvSpPr txBox="1"/>
          <p:nvPr/>
        </p:nvSpPr>
        <p:spPr>
          <a:xfrm>
            <a:off x="6270249" y="2669560"/>
            <a:ext cx="1627369" cy="523220"/>
          </a:xfrm>
          <a:prstGeom prst="rect">
            <a:avLst/>
          </a:prstGeom>
          <a:noFill/>
          <a:ln>
            <a:solidFill>
              <a:srgbClr val="FFFF00"/>
            </a:solidFill>
          </a:ln>
        </p:spPr>
        <p:txBody>
          <a:bodyPr wrap="none" rtlCol="0">
            <a:spAutoFit/>
          </a:bodyPr>
          <a:lstStyle/>
          <a:p>
            <a:r>
              <a:rPr lang="zh-CN" altLang="en-US" sz="2800" b="1" dirty="0">
                <a:solidFill>
                  <a:schemeClr val="bg1"/>
                </a:solidFill>
                <a:latin typeface="黑体" panose="02010609060101010101" pitchFamily="49" charset="-122"/>
                <a:ea typeface="黑体" panose="02010609060101010101" pitchFamily="49" charset="-122"/>
              </a:rPr>
              <a:t>行省制度</a:t>
            </a:r>
          </a:p>
        </p:txBody>
      </p:sp>
      <p:sp>
        <p:nvSpPr>
          <p:cNvPr id="28" name="TextBox 27"/>
          <p:cNvSpPr txBox="1"/>
          <p:nvPr/>
        </p:nvSpPr>
        <p:spPr>
          <a:xfrm>
            <a:off x="2473413" y="4810780"/>
            <a:ext cx="3165387" cy="523220"/>
          </a:xfrm>
          <a:prstGeom prst="rect">
            <a:avLst/>
          </a:prstGeom>
          <a:noFill/>
          <a:ln>
            <a:solidFill>
              <a:srgbClr val="FFFF00"/>
            </a:solidFill>
          </a:ln>
        </p:spPr>
        <p:txBody>
          <a:bodyPr wrap="square" rtlCol="0">
            <a:spAutoFit/>
          </a:bodyPr>
          <a:lstStyle/>
          <a:p>
            <a:r>
              <a:rPr lang="zh-CN" altLang="en-US" sz="2800" b="1" dirty="0">
                <a:solidFill>
                  <a:schemeClr val="bg1"/>
                </a:solidFill>
                <a:latin typeface="黑体" panose="02010609060101010101" pitchFamily="49" charset="-122"/>
                <a:ea typeface="黑体" panose="02010609060101010101" pitchFamily="49" charset="-122"/>
              </a:rPr>
              <a:t>经济重心南移完成</a:t>
            </a:r>
          </a:p>
        </p:txBody>
      </p:sp>
      <p:sp>
        <p:nvSpPr>
          <p:cNvPr id="29" name="TextBox 28"/>
          <p:cNvSpPr txBox="1"/>
          <p:nvPr/>
        </p:nvSpPr>
        <p:spPr>
          <a:xfrm>
            <a:off x="4046644" y="-51375"/>
            <a:ext cx="4716356" cy="584775"/>
          </a:xfrm>
          <a:prstGeom prst="rect">
            <a:avLst/>
          </a:prstGeom>
          <a:noFill/>
        </p:spPr>
        <p:txBody>
          <a:bodyPr wrap="none" rtlCol="0">
            <a:spAutoFit/>
          </a:bodyPr>
          <a:lstStyle/>
          <a:p>
            <a:r>
              <a:rPr lang="zh-CN" altLang="en-US" sz="3200" b="1" dirty="0">
                <a:solidFill>
                  <a:srgbClr val="FFFF00"/>
                </a:solidFill>
                <a:latin typeface="黑体" panose="02010609060101010101" pitchFamily="49" charset="-122"/>
                <a:ea typeface="黑体" panose="02010609060101010101" pitchFamily="49" charset="-122"/>
              </a:rPr>
              <a:t>民族关系发展和社会变化</a:t>
            </a:r>
          </a:p>
        </p:txBody>
      </p:sp>
      <p:sp>
        <p:nvSpPr>
          <p:cNvPr id="30" name="矩形 29"/>
          <p:cNvSpPr/>
          <p:nvPr/>
        </p:nvSpPr>
        <p:spPr>
          <a:xfrm>
            <a:off x="1" y="-76200"/>
            <a:ext cx="4038599" cy="707886"/>
          </a:xfrm>
          <a:prstGeom prst="rect">
            <a:avLst/>
          </a:prstGeom>
          <a:noFill/>
        </p:spPr>
        <p:txBody>
          <a:bodyPr wrap="square" lIns="91440" tIns="45720" rIns="91440" bIns="45720">
            <a:spAutoFit/>
          </a:bodyPr>
          <a:lstStyle/>
          <a:p>
            <a:pPr algn="ctr"/>
            <a:r>
              <a:rPr lang="zh-CN" altLang="en-US" sz="4000" b="1" cap="none" spc="0" dirty="0">
                <a:ln w="3175">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p>
        </p:txBody>
      </p:sp>
      <p:sp>
        <p:nvSpPr>
          <p:cNvPr id="31" name="TextBox 30"/>
          <p:cNvSpPr txBox="1"/>
          <p:nvPr/>
        </p:nvSpPr>
        <p:spPr>
          <a:xfrm>
            <a:off x="1304436" y="5410200"/>
            <a:ext cx="2429364" cy="523220"/>
          </a:xfrm>
          <a:prstGeom prst="rect">
            <a:avLst/>
          </a:prstGeom>
          <a:noFill/>
          <a:ln>
            <a:solidFill>
              <a:srgbClr val="FFFF00"/>
            </a:solidFill>
          </a:ln>
        </p:spPr>
        <p:txBody>
          <a:bodyPr wrap="square" rtlCol="0">
            <a:spAutoFit/>
          </a:bodyPr>
          <a:lstStyle/>
          <a:p>
            <a:r>
              <a:rPr lang="zh-CN" altLang="en-US" sz="2800" b="1" dirty="0">
                <a:solidFill>
                  <a:schemeClr val="bg1"/>
                </a:solidFill>
                <a:latin typeface="黑体" panose="02010609060101010101" pitchFamily="49" charset="-122"/>
                <a:ea typeface="黑体" panose="02010609060101010101" pitchFamily="49" charset="-122"/>
              </a:rPr>
              <a:t>商业贸易繁荣</a:t>
            </a:r>
          </a:p>
        </p:txBody>
      </p:sp>
      <p:sp>
        <p:nvSpPr>
          <p:cNvPr id="32" name="TextBox 31"/>
          <p:cNvSpPr txBox="1"/>
          <p:nvPr/>
        </p:nvSpPr>
        <p:spPr>
          <a:xfrm>
            <a:off x="3886200" y="5410200"/>
            <a:ext cx="5105400" cy="523220"/>
          </a:xfrm>
          <a:prstGeom prst="rect">
            <a:avLst/>
          </a:prstGeom>
          <a:noFill/>
          <a:ln>
            <a:solidFill>
              <a:srgbClr val="FFFF00"/>
            </a:solidFill>
          </a:ln>
        </p:spPr>
        <p:txBody>
          <a:bodyPr wrap="square" rtlCol="0">
            <a:spAutoFit/>
          </a:bodyPr>
          <a:lstStyle/>
          <a:p>
            <a:r>
              <a:rPr lang="zh-CN" altLang="en-US" sz="2800" b="1" dirty="0">
                <a:solidFill>
                  <a:schemeClr val="bg1"/>
                </a:solidFill>
                <a:latin typeface="黑体" panose="02010609060101010101" pitchFamily="49" charset="-122"/>
                <a:ea typeface="黑体" panose="02010609060101010101" pitchFamily="49" charset="-122"/>
              </a:rPr>
              <a:t>传统科技极盛、中外交通发达</a:t>
            </a:r>
          </a:p>
        </p:txBody>
      </p:sp>
      <p:sp>
        <p:nvSpPr>
          <p:cNvPr id="33" name="TextBox 32"/>
          <p:cNvSpPr txBox="1"/>
          <p:nvPr/>
        </p:nvSpPr>
        <p:spPr>
          <a:xfrm>
            <a:off x="2577717" y="762000"/>
            <a:ext cx="3272050" cy="707886"/>
          </a:xfrm>
          <a:prstGeom prst="rect">
            <a:avLst/>
          </a:prstGeom>
          <a:noFill/>
          <a:ln>
            <a:solidFill>
              <a:schemeClr val="bg1"/>
            </a:solidFill>
          </a:ln>
        </p:spPr>
        <p:txBody>
          <a:bodyPr wrap="none" rtlCol="0">
            <a:spAutoFit/>
          </a:bodyPr>
          <a:lstStyle/>
          <a:p>
            <a:r>
              <a:rPr lang="zh-CN" altLang="en-US" sz="4000" b="1" dirty="0">
                <a:solidFill>
                  <a:srgbClr val="FFFF00"/>
                </a:solidFill>
                <a:latin typeface="黑体" panose="02010609060101010101" pitchFamily="49" charset="-122"/>
                <a:ea typeface="黑体" panose="02010609060101010101" pitchFamily="49" charset="-122"/>
              </a:rPr>
              <a:t>民族关系发展</a:t>
            </a:r>
          </a:p>
        </p:txBody>
      </p:sp>
      <p:sp>
        <p:nvSpPr>
          <p:cNvPr id="34" name="TextBox 33"/>
          <p:cNvSpPr txBox="1"/>
          <p:nvPr/>
        </p:nvSpPr>
        <p:spPr>
          <a:xfrm>
            <a:off x="2786278" y="6073914"/>
            <a:ext cx="2242922" cy="707886"/>
          </a:xfrm>
          <a:prstGeom prst="rect">
            <a:avLst/>
          </a:prstGeom>
          <a:noFill/>
          <a:ln>
            <a:solidFill>
              <a:schemeClr val="bg1"/>
            </a:solidFill>
          </a:ln>
        </p:spPr>
        <p:txBody>
          <a:bodyPr wrap="none" rtlCol="0">
            <a:spAutoFit/>
          </a:bodyPr>
          <a:lstStyle/>
          <a:p>
            <a:r>
              <a:rPr lang="zh-CN" altLang="en-US" sz="4000" b="1" dirty="0">
                <a:solidFill>
                  <a:srgbClr val="FFFF00"/>
                </a:solidFill>
                <a:latin typeface="黑体" panose="02010609060101010101" pitchFamily="49" charset="-122"/>
                <a:ea typeface="黑体" panose="02010609060101010101" pitchFamily="49" charset="-122"/>
              </a:rPr>
              <a:t>社会变化</a:t>
            </a:r>
          </a:p>
        </p:txBody>
      </p:sp>
      <p:sp>
        <p:nvSpPr>
          <p:cNvPr id="35" name="TextBox 34"/>
          <p:cNvSpPr txBox="1"/>
          <p:nvPr/>
        </p:nvSpPr>
        <p:spPr>
          <a:xfrm>
            <a:off x="6297431" y="3370600"/>
            <a:ext cx="1627369" cy="523220"/>
          </a:xfrm>
          <a:prstGeom prst="rect">
            <a:avLst/>
          </a:prstGeom>
          <a:noFill/>
          <a:ln>
            <a:solidFill>
              <a:srgbClr val="FFFF00"/>
            </a:solidFill>
          </a:ln>
        </p:spPr>
        <p:txBody>
          <a:bodyPr wrap="none" rtlCol="0">
            <a:spAutoFit/>
          </a:bodyPr>
          <a:lstStyle/>
          <a:p>
            <a:r>
              <a:rPr lang="zh-CN" altLang="en-US" sz="2800" b="1" dirty="0">
                <a:solidFill>
                  <a:schemeClr val="bg1"/>
                </a:solidFill>
                <a:latin typeface="黑体" panose="02010609060101010101" pitchFamily="49" charset="-122"/>
                <a:ea typeface="黑体" panose="02010609060101010101" pitchFamily="49" charset="-122"/>
              </a:rPr>
              <a:t>回族形成</a:t>
            </a:r>
          </a:p>
        </p:txBody>
      </p:sp>
      <p:sp>
        <p:nvSpPr>
          <p:cNvPr id="36" name="矩形 35"/>
          <p:cNvSpPr/>
          <p:nvPr/>
        </p:nvSpPr>
        <p:spPr>
          <a:xfrm>
            <a:off x="4833473" y="3657600"/>
            <a:ext cx="195727" cy="609600"/>
          </a:xfrm>
          <a:prstGeom prst="rect">
            <a:avLst/>
          </a:prstGeom>
          <a:solidFill>
            <a:srgbClr val="0000CC"/>
          </a:solidFill>
          <a:ln>
            <a:solidFill>
              <a:srgbClr val="FFFF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37" name="TextBox 36"/>
          <p:cNvSpPr txBox="1"/>
          <p:nvPr/>
        </p:nvSpPr>
        <p:spPr>
          <a:xfrm>
            <a:off x="4494565" y="4353580"/>
            <a:ext cx="915635" cy="523220"/>
          </a:xfrm>
          <a:prstGeom prst="rect">
            <a:avLst/>
          </a:prstGeom>
          <a:noFill/>
        </p:spPr>
        <p:txBody>
          <a:bodyPr wrap="none" rtlCol="0">
            <a:spAutoFit/>
          </a:bodyPr>
          <a:lstStyle/>
          <a:p>
            <a:r>
              <a:rPr lang="en-US" altLang="zh-CN" sz="2800" b="1" dirty="0">
                <a:solidFill>
                  <a:srgbClr val="FFFF00"/>
                </a:solidFill>
              </a:rPr>
              <a:t>1271</a:t>
            </a:r>
            <a:endParaRPr lang="zh-CN" altLang="en-US" sz="2800" b="1" dirty="0">
              <a:solidFill>
                <a:srgbClr val="FFFF00"/>
              </a:solidFill>
            </a:endParaRPr>
          </a:p>
        </p:txBody>
      </p:sp>
      <p:sp>
        <p:nvSpPr>
          <p:cNvPr id="38" name="TextBox 37"/>
          <p:cNvSpPr txBox="1"/>
          <p:nvPr/>
        </p:nvSpPr>
        <p:spPr>
          <a:xfrm>
            <a:off x="4712458" y="1676400"/>
            <a:ext cx="545342" cy="1815882"/>
          </a:xfrm>
          <a:prstGeom prst="rect">
            <a:avLst/>
          </a:prstGeom>
          <a:noFill/>
        </p:spPr>
        <p:txBody>
          <a:bodyPr wrap="none" rtlCol="0">
            <a:spAutoFit/>
          </a:bodyPr>
          <a:lstStyle/>
          <a:p>
            <a:r>
              <a:rPr lang="zh-CN" altLang="en-US" sz="2800" b="1" dirty="0">
                <a:solidFill>
                  <a:srgbClr val="FFFF00"/>
                </a:solidFill>
                <a:latin typeface="黑体" panose="02010609060101010101" pitchFamily="49" charset="-122"/>
                <a:ea typeface="黑体" panose="02010609060101010101" pitchFamily="49" charset="-122"/>
              </a:rPr>
              <a:t>元</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朝</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建</a:t>
            </a:r>
            <a:endParaRPr lang="en-US" altLang="zh-CN" sz="2800" b="1" dirty="0">
              <a:solidFill>
                <a:srgbClr val="FFFF00"/>
              </a:solidFill>
              <a:latin typeface="黑体" panose="02010609060101010101" pitchFamily="49" charset="-122"/>
              <a:ea typeface="黑体" panose="02010609060101010101" pitchFamily="49" charset="-122"/>
            </a:endParaRPr>
          </a:p>
          <a:p>
            <a:r>
              <a:rPr lang="zh-CN" altLang="en-US" sz="2800" b="1" dirty="0">
                <a:solidFill>
                  <a:srgbClr val="FFFF00"/>
                </a:solidFill>
                <a:latin typeface="黑体" panose="02010609060101010101" pitchFamily="49" charset="-122"/>
                <a:ea typeface="黑体" panose="02010609060101010101" pitchFamily="49" charset="-122"/>
              </a:rPr>
              <a:t>立</a:t>
            </a:r>
          </a:p>
        </p:txBody>
      </p:sp>
    </p:spTree>
    <p:extLst>
      <p:ext uri="{BB962C8B-B14F-4D97-AF65-F5344CB8AC3E}">
        <p14:creationId xmlns:p14="http://schemas.microsoft.com/office/powerpoint/2010/main" val="406561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barn(inVertical)">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arn(inVertical)">
                                      <p:cBhvr>
                                        <p:cTn id="17" dur="500"/>
                                        <p:tgtEl>
                                          <p:spTgt spid="14"/>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barn(inVertical)">
                                      <p:cBhvr>
                                        <p:cTn id="20" dur="500"/>
                                        <p:tgtEl>
                                          <p:spTgt spid="13"/>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arn(inVertical)">
                                      <p:cBhvr>
                                        <p:cTn id="23" dur="500"/>
                                        <p:tgtEl>
                                          <p:spTgt spid="17"/>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barn(inVertical)">
                                      <p:cBhvr>
                                        <p:cTn id="28" dur="500"/>
                                        <p:tgtEl>
                                          <p:spTgt spid="24"/>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grpId="0" nodeType="click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barn(inVertical)">
                                      <p:cBhvr>
                                        <p:cTn id="33" dur="500"/>
                                        <p:tgtEl>
                                          <p:spTgt spid="2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wipe(down)">
                                      <p:cBhvr>
                                        <p:cTn id="38" dur="500"/>
                                        <p:tgtEl>
                                          <p:spTgt spid="36"/>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37"/>
                                        </p:tgtEl>
                                        <p:attrNameLst>
                                          <p:attrName>style.visibility</p:attrName>
                                        </p:attrNameLst>
                                      </p:cBhvr>
                                      <p:to>
                                        <p:strVal val="visible"/>
                                      </p:to>
                                    </p:set>
                                    <p:animEffect transition="in" filter="wipe(down)">
                                      <p:cBhvr>
                                        <p:cTn id="41" dur="500"/>
                                        <p:tgtEl>
                                          <p:spTgt spid="37"/>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38"/>
                                        </p:tgtEl>
                                        <p:attrNameLst>
                                          <p:attrName>style.visibility</p:attrName>
                                        </p:attrNameLst>
                                      </p:cBhvr>
                                      <p:to>
                                        <p:strVal val="visible"/>
                                      </p:to>
                                    </p:set>
                                    <p:animEffect transition="in" filter="barn(inVertical)">
                                      <p:cBhvr>
                                        <p:cTn id="44" dur="500"/>
                                        <p:tgtEl>
                                          <p:spTgt spid="38"/>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ipe(down)">
                                      <p:cBhvr>
                                        <p:cTn id="49" dur="500"/>
                                        <p:tgtEl>
                                          <p:spTgt spid="9"/>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wipe(down)">
                                      <p:cBhvr>
                                        <p:cTn id="52" dur="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barn(inVertical)">
                                      <p:cBhvr>
                                        <p:cTn id="57" dur="500"/>
                                        <p:tgtEl>
                                          <p:spTgt spid="20"/>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grpId="0"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barn(inVertical)">
                                      <p:cBhvr>
                                        <p:cTn id="62" dur="500"/>
                                        <p:tgtEl>
                                          <p:spTgt spid="27"/>
                                        </p:tgtEl>
                                      </p:cBhvr>
                                    </p:animEffect>
                                  </p:childTnLst>
                                </p:cTn>
                              </p:par>
                            </p:childTnLst>
                          </p:cTn>
                        </p:par>
                      </p:childTnLst>
                    </p:cTn>
                  </p:par>
                  <p:par>
                    <p:cTn id="63" fill="hold">
                      <p:stCondLst>
                        <p:cond delay="indefinite"/>
                      </p:stCondLst>
                      <p:childTnLst>
                        <p:par>
                          <p:cTn id="64" fill="hold">
                            <p:stCondLst>
                              <p:cond delay="0"/>
                            </p:stCondLst>
                            <p:childTnLst>
                              <p:par>
                                <p:cTn id="65" presetID="16" presetClass="entr" presetSubtype="21" fill="hold" grpId="0" nodeType="clickEffect">
                                  <p:stCondLst>
                                    <p:cond delay="0"/>
                                  </p:stCondLst>
                                  <p:childTnLst>
                                    <p:set>
                                      <p:cBhvr>
                                        <p:cTn id="66" dur="1" fill="hold">
                                          <p:stCondLst>
                                            <p:cond delay="0"/>
                                          </p:stCondLst>
                                        </p:cTn>
                                        <p:tgtEl>
                                          <p:spTgt spid="35"/>
                                        </p:tgtEl>
                                        <p:attrNameLst>
                                          <p:attrName>style.visibility</p:attrName>
                                        </p:attrNameLst>
                                      </p:cBhvr>
                                      <p:to>
                                        <p:strVal val="visible"/>
                                      </p:to>
                                    </p:set>
                                    <p:animEffect transition="in" filter="barn(inVertical)">
                                      <p:cBhvr>
                                        <p:cTn id="67" dur="500"/>
                                        <p:tgtEl>
                                          <p:spTgt spid="35"/>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wipe(down)">
                                      <p:cBhvr>
                                        <p:cTn id="72" dur="500"/>
                                        <p:tgtEl>
                                          <p:spTgt spid="18"/>
                                        </p:tgtEl>
                                      </p:cBhvr>
                                    </p:animEffect>
                                  </p:childTnLst>
                                </p:cTn>
                              </p:par>
                              <p:par>
                                <p:cTn id="73" presetID="22" presetClass="entr" presetSubtype="4" fill="hold" grpId="0" nodeType="with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wipe(down)">
                                      <p:cBhvr>
                                        <p:cTn id="75" dur="500"/>
                                        <p:tgtEl>
                                          <p:spTgt spid="19"/>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wipe(down)">
                                      <p:cBhvr>
                                        <p:cTn id="78" dur="500"/>
                                        <p:tgtEl>
                                          <p:spTgt spid="21"/>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4" fill="hold" grpId="0" nodeType="click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wipe(down)">
                                      <p:cBhvr>
                                        <p:cTn id="83" dur="500"/>
                                        <p:tgtEl>
                                          <p:spTgt spid="33"/>
                                        </p:tgtEl>
                                      </p:cBhvr>
                                    </p:animEffect>
                                  </p:childTnLst>
                                </p:cTn>
                              </p:par>
                            </p:childTnLst>
                          </p:cTn>
                        </p:par>
                      </p:childTnLst>
                    </p:cTn>
                  </p:par>
                  <p:par>
                    <p:cTn id="84" fill="hold">
                      <p:stCondLst>
                        <p:cond delay="indefinite"/>
                      </p:stCondLst>
                      <p:childTnLst>
                        <p:par>
                          <p:cTn id="85" fill="hold">
                            <p:stCondLst>
                              <p:cond delay="0"/>
                            </p:stCondLst>
                            <p:childTnLst>
                              <p:par>
                                <p:cTn id="86" presetID="16" presetClass="entr" presetSubtype="21" fill="hold" grpId="0" nodeType="clickEffect">
                                  <p:stCondLst>
                                    <p:cond delay="0"/>
                                  </p:stCondLst>
                                  <p:childTnLst>
                                    <p:set>
                                      <p:cBhvr>
                                        <p:cTn id="87" dur="1" fill="hold">
                                          <p:stCondLst>
                                            <p:cond delay="0"/>
                                          </p:stCondLst>
                                        </p:cTn>
                                        <p:tgtEl>
                                          <p:spTgt spid="28"/>
                                        </p:tgtEl>
                                        <p:attrNameLst>
                                          <p:attrName>style.visibility</p:attrName>
                                        </p:attrNameLst>
                                      </p:cBhvr>
                                      <p:to>
                                        <p:strVal val="visible"/>
                                      </p:to>
                                    </p:set>
                                    <p:animEffect transition="in" filter="barn(inVertical)">
                                      <p:cBhvr>
                                        <p:cTn id="88" dur="500"/>
                                        <p:tgtEl>
                                          <p:spTgt spid="28"/>
                                        </p:tgtEl>
                                      </p:cBhvr>
                                    </p:animEffect>
                                  </p:childTnLst>
                                </p:cTn>
                              </p:par>
                            </p:childTnLst>
                          </p:cTn>
                        </p:par>
                      </p:childTnLst>
                    </p:cTn>
                  </p:par>
                  <p:par>
                    <p:cTn id="89" fill="hold">
                      <p:stCondLst>
                        <p:cond delay="indefinite"/>
                      </p:stCondLst>
                      <p:childTnLst>
                        <p:par>
                          <p:cTn id="90" fill="hold">
                            <p:stCondLst>
                              <p:cond delay="0"/>
                            </p:stCondLst>
                            <p:childTnLst>
                              <p:par>
                                <p:cTn id="91" presetID="16" presetClass="entr" presetSubtype="21" fill="hold" grpId="0" nodeType="click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barn(inVertical)">
                                      <p:cBhvr>
                                        <p:cTn id="93" dur="500"/>
                                        <p:tgtEl>
                                          <p:spTgt spid="31"/>
                                        </p:tgtEl>
                                      </p:cBhvr>
                                    </p:animEffect>
                                  </p:childTnLst>
                                </p:cTn>
                              </p:par>
                            </p:childTnLst>
                          </p:cTn>
                        </p:par>
                      </p:childTnLst>
                    </p:cTn>
                  </p:par>
                  <p:par>
                    <p:cTn id="94" fill="hold">
                      <p:stCondLst>
                        <p:cond delay="indefinite"/>
                      </p:stCondLst>
                      <p:childTnLst>
                        <p:par>
                          <p:cTn id="95" fill="hold">
                            <p:stCondLst>
                              <p:cond delay="0"/>
                            </p:stCondLst>
                            <p:childTnLst>
                              <p:par>
                                <p:cTn id="96" presetID="16" presetClass="entr" presetSubtype="21" fill="hold" grpId="0" nodeType="clickEffect">
                                  <p:stCondLst>
                                    <p:cond delay="0"/>
                                  </p:stCondLst>
                                  <p:childTnLst>
                                    <p:set>
                                      <p:cBhvr>
                                        <p:cTn id="97" dur="1" fill="hold">
                                          <p:stCondLst>
                                            <p:cond delay="0"/>
                                          </p:stCondLst>
                                        </p:cTn>
                                        <p:tgtEl>
                                          <p:spTgt spid="32"/>
                                        </p:tgtEl>
                                        <p:attrNameLst>
                                          <p:attrName>style.visibility</p:attrName>
                                        </p:attrNameLst>
                                      </p:cBhvr>
                                      <p:to>
                                        <p:strVal val="visible"/>
                                      </p:to>
                                    </p:set>
                                    <p:animEffect transition="in" filter="barn(inVertical)">
                                      <p:cBhvr>
                                        <p:cTn id="98" dur="500"/>
                                        <p:tgtEl>
                                          <p:spTgt spid="32"/>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1" fill="hold" grpId="0" nodeType="clickEffect">
                                  <p:stCondLst>
                                    <p:cond delay="0"/>
                                  </p:stCondLst>
                                  <p:childTnLst>
                                    <p:set>
                                      <p:cBhvr>
                                        <p:cTn id="102" dur="1" fill="hold">
                                          <p:stCondLst>
                                            <p:cond delay="0"/>
                                          </p:stCondLst>
                                        </p:cTn>
                                        <p:tgtEl>
                                          <p:spTgt spid="34"/>
                                        </p:tgtEl>
                                        <p:attrNameLst>
                                          <p:attrName>style.visibility</p:attrName>
                                        </p:attrNameLst>
                                      </p:cBhvr>
                                      <p:to>
                                        <p:strVal val="visible"/>
                                      </p:to>
                                    </p:set>
                                    <p:animEffect transition="in" filter="wipe(up)">
                                      <p:cBhvr>
                                        <p:cTn id="103" dur="500"/>
                                        <p:tgtEl>
                                          <p:spTgt spid="34"/>
                                        </p:tgtEl>
                                      </p:cBhvr>
                                    </p:animEffect>
                                  </p:childTnLst>
                                </p:cTn>
                              </p:par>
                            </p:childTnLst>
                          </p:cTn>
                        </p:par>
                      </p:childTnLst>
                    </p:cTn>
                  </p:par>
                  <p:par>
                    <p:cTn id="104" fill="hold">
                      <p:stCondLst>
                        <p:cond delay="indefinite"/>
                      </p:stCondLst>
                      <p:childTnLst>
                        <p:par>
                          <p:cTn id="105" fill="hold">
                            <p:stCondLst>
                              <p:cond delay="0"/>
                            </p:stCondLst>
                            <p:childTnLst>
                              <p:par>
                                <p:cTn id="106" presetID="6" presetClass="emph" presetSubtype="0" fill="hold" grpId="1" nodeType="clickEffect">
                                  <p:stCondLst>
                                    <p:cond delay="0"/>
                                  </p:stCondLst>
                                  <p:childTnLst>
                                    <p:animScale>
                                      <p:cBhvr>
                                        <p:cTn id="107" dur="2000" fill="hold"/>
                                        <p:tgtEl>
                                          <p:spTgt spid="33"/>
                                        </p:tgtEl>
                                      </p:cBhvr>
                                      <p:by x="150000" y="150000"/>
                                    </p:animScale>
                                  </p:childTnLst>
                                </p:cTn>
                              </p:par>
                              <p:par>
                                <p:cTn id="108" presetID="6" presetClass="emph" presetSubtype="0" fill="hold" grpId="1" nodeType="withEffect">
                                  <p:stCondLst>
                                    <p:cond delay="0"/>
                                  </p:stCondLst>
                                  <p:childTnLst>
                                    <p:animScale>
                                      <p:cBhvr>
                                        <p:cTn id="109" dur="2000" fill="hold"/>
                                        <p:tgtEl>
                                          <p:spTgt spid="3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3" grpId="0"/>
      <p:bldP spid="14" grpId="0" animBg="1"/>
      <p:bldP spid="16" grpId="0"/>
      <p:bldP spid="17" grpId="0"/>
      <p:bldP spid="18" grpId="0"/>
      <p:bldP spid="19" grpId="0" animBg="1"/>
      <p:bldP spid="20" grpId="0"/>
      <p:bldP spid="21" grpId="0"/>
      <p:bldP spid="24" grpId="0" animBg="1"/>
      <p:bldP spid="25" grpId="0" animBg="1"/>
      <p:bldP spid="26" grpId="0" animBg="1"/>
      <p:bldP spid="27" grpId="0" animBg="1"/>
      <p:bldP spid="28" grpId="0" animBg="1"/>
      <p:bldP spid="31" grpId="0" animBg="1"/>
      <p:bldP spid="32" grpId="0" animBg="1"/>
      <p:bldP spid="33" grpId="0" animBg="1"/>
      <p:bldP spid="33" grpId="1" animBg="1"/>
      <p:bldP spid="34" grpId="0" animBg="1"/>
      <p:bldP spid="34" grpId="1" animBg="1"/>
      <p:bldP spid="35" grpId="0" animBg="1"/>
      <p:bldP spid="36" grpId="0" animBg="1"/>
      <p:bldP spid="37" grpId="0"/>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67155" cy="6858000"/>
          </a:xfrm>
          <a:prstGeom prst="rect">
            <a:avLst/>
          </a:prstGeom>
        </p:spPr>
      </p:pic>
      <p:sp>
        <p:nvSpPr>
          <p:cNvPr id="4" name="TextBox 3"/>
          <p:cNvSpPr txBox="1"/>
          <p:nvPr/>
        </p:nvSpPr>
        <p:spPr>
          <a:xfrm>
            <a:off x="4191000" y="253425"/>
            <a:ext cx="4716356" cy="584775"/>
          </a:xfrm>
          <a:prstGeom prst="rect">
            <a:avLst/>
          </a:prstGeom>
          <a:noFill/>
        </p:spPr>
        <p:txBody>
          <a:bodyPr wrap="none" rtlCol="0">
            <a:spAutoFit/>
          </a:bodyPr>
          <a:lstStyle/>
          <a:p>
            <a:r>
              <a:rPr lang="zh-CN" altLang="en-US" sz="3200" b="1" dirty="0">
                <a:solidFill>
                  <a:schemeClr val="bg1"/>
                </a:solidFill>
                <a:latin typeface="黑体" panose="02010609060101010101" pitchFamily="49" charset="-122"/>
                <a:ea typeface="黑体" panose="02010609060101010101" pitchFamily="49" charset="-122"/>
              </a:rPr>
              <a:t>民族关系发展和社会变化</a:t>
            </a:r>
          </a:p>
        </p:txBody>
      </p:sp>
      <p:sp>
        <p:nvSpPr>
          <p:cNvPr id="5" name="矩形 4"/>
          <p:cNvSpPr/>
          <p:nvPr/>
        </p:nvSpPr>
        <p:spPr>
          <a:xfrm>
            <a:off x="15240" y="191869"/>
            <a:ext cx="4267199" cy="707886"/>
          </a:xfrm>
          <a:prstGeom prst="rect">
            <a:avLst/>
          </a:prstGeom>
          <a:noFill/>
        </p:spPr>
        <p:txBody>
          <a:bodyPr wrap="square" lIns="91440" tIns="45720" rIns="91440" bIns="45720">
            <a:spAutoFit/>
          </a:bodyPr>
          <a:lstStyle/>
          <a:p>
            <a:pPr algn="ctr"/>
            <a:r>
              <a:rPr lang="zh-CN" altLang="en-US" sz="4000" b="1" cap="none" spc="0" dirty="0">
                <a:ln w="3175">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p>
        </p:txBody>
      </p:sp>
      <p:sp>
        <p:nvSpPr>
          <p:cNvPr id="3" name="任意多边形 2"/>
          <p:cNvSpPr/>
          <p:nvPr/>
        </p:nvSpPr>
        <p:spPr>
          <a:xfrm>
            <a:off x="45720" y="1447800"/>
            <a:ext cx="9052560" cy="1524050"/>
          </a:xfrm>
          <a:custGeom>
            <a:avLst/>
            <a:gdLst>
              <a:gd name="connsiteX0" fmla="*/ 0 w 9052560"/>
              <a:gd name="connsiteY0" fmla="*/ 0 h 1524050"/>
              <a:gd name="connsiteX1" fmla="*/ 1737360 w 9052560"/>
              <a:gd name="connsiteY1" fmla="*/ 1371600 h 1524050"/>
              <a:gd name="connsiteX2" fmla="*/ 3169920 w 9052560"/>
              <a:gd name="connsiteY2" fmla="*/ 624840 h 1524050"/>
              <a:gd name="connsiteX3" fmla="*/ 4511040 w 9052560"/>
              <a:gd name="connsiteY3" fmla="*/ 1524000 h 1524050"/>
              <a:gd name="connsiteX4" fmla="*/ 5806440 w 9052560"/>
              <a:gd name="connsiteY4" fmla="*/ 670560 h 1524050"/>
              <a:gd name="connsiteX5" fmla="*/ 7284720 w 9052560"/>
              <a:gd name="connsiteY5" fmla="*/ 1508760 h 1524050"/>
              <a:gd name="connsiteX6" fmla="*/ 9052560 w 9052560"/>
              <a:gd name="connsiteY6" fmla="*/ 518160 h 15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52560" h="1524050">
                <a:moveTo>
                  <a:pt x="0" y="0"/>
                </a:moveTo>
                <a:cubicBezTo>
                  <a:pt x="604520" y="633730"/>
                  <a:pt x="1209040" y="1267460"/>
                  <a:pt x="1737360" y="1371600"/>
                </a:cubicBezTo>
                <a:cubicBezTo>
                  <a:pt x="2265680" y="1475740"/>
                  <a:pt x="2707640" y="599440"/>
                  <a:pt x="3169920" y="624840"/>
                </a:cubicBezTo>
                <a:cubicBezTo>
                  <a:pt x="3632200" y="650240"/>
                  <a:pt x="4071620" y="1516380"/>
                  <a:pt x="4511040" y="1524000"/>
                </a:cubicBezTo>
                <a:cubicBezTo>
                  <a:pt x="4950460" y="1531620"/>
                  <a:pt x="5344160" y="673100"/>
                  <a:pt x="5806440" y="670560"/>
                </a:cubicBezTo>
                <a:cubicBezTo>
                  <a:pt x="6268720" y="668020"/>
                  <a:pt x="6743700" y="1534160"/>
                  <a:pt x="7284720" y="1508760"/>
                </a:cubicBezTo>
                <a:cubicBezTo>
                  <a:pt x="7825740" y="1483360"/>
                  <a:pt x="8439150" y="1000760"/>
                  <a:pt x="9052560" y="518160"/>
                </a:cubicBez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93800" y="16764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4871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2782517" y="17188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4001717" y="2286000"/>
            <a:ext cx="798883" cy="79575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23"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5373317" y="18288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67449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8070769" y="16764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p:cNvSpPr txBox="1"/>
          <p:nvPr/>
        </p:nvSpPr>
        <p:spPr>
          <a:xfrm>
            <a:off x="370546"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1</a:t>
            </a:r>
            <a:endParaRPr lang="zh-CN" altLang="en-US" sz="3200" b="1" dirty="0">
              <a:latin typeface="黑体" panose="02010609060101010101" pitchFamily="49" charset="-122"/>
              <a:ea typeface="黑体" panose="02010609060101010101" pitchFamily="49" charset="-122"/>
            </a:endParaRPr>
          </a:p>
        </p:txBody>
      </p:sp>
      <p:sp>
        <p:nvSpPr>
          <p:cNvPr id="29" name="TextBox 28"/>
          <p:cNvSpPr txBox="1"/>
          <p:nvPr/>
        </p:nvSpPr>
        <p:spPr>
          <a:xfrm>
            <a:off x="1680066" y="2438400"/>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2</a:t>
            </a:r>
            <a:endParaRPr lang="zh-CN" altLang="en-US" sz="3200" b="1" dirty="0">
              <a:latin typeface="黑体" panose="02010609060101010101" pitchFamily="49" charset="-122"/>
              <a:ea typeface="黑体" panose="02010609060101010101" pitchFamily="49" charset="-122"/>
            </a:endParaRPr>
          </a:p>
        </p:txBody>
      </p:sp>
      <p:sp>
        <p:nvSpPr>
          <p:cNvPr id="30" name="TextBox 29"/>
          <p:cNvSpPr txBox="1"/>
          <p:nvPr/>
        </p:nvSpPr>
        <p:spPr>
          <a:xfrm>
            <a:off x="2986231" y="182433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3</a:t>
            </a:r>
            <a:endParaRPr lang="zh-CN" altLang="en-US" sz="3200" b="1" dirty="0">
              <a:latin typeface="黑体" panose="02010609060101010101" pitchFamily="49" charset="-122"/>
              <a:ea typeface="黑体" panose="02010609060101010101" pitchFamily="49" charset="-122"/>
            </a:endParaRPr>
          </a:p>
        </p:txBody>
      </p:sp>
      <p:sp>
        <p:nvSpPr>
          <p:cNvPr id="31" name="TextBox 30"/>
          <p:cNvSpPr txBox="1"/>
          <p:nvPr/>
        </p:nvSpPr>
        <p:spPr>
          <a:xfrm>
            <a:off x="4180546" y="2409112"/>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38" name="TextBox 37"/>
          <p:cNvSpPr txBox="1"/>
          <p:nvPr/>
        </p:nvSpPr>
        <p:spPr>
          <a:xfrm>
            <a:off x="5577031" y="194625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39" name="TextBox 38"/>
          <p:cNvSpPr txBox="1"/>
          <p:nvPr/>
        </p:nvSpPr>
        <p:spPr>
          <a:xfrm>
            <a:off x="6948631" y="247378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40" name="TextBox 39"/>
          <p:cNvSpPr txBox="1"/>
          <p:nvPr/>
        </p:nvSpPr>
        <p:spPr>
          <a:xfrm>
            <a:off x="8274483"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7</a:t>
            </a:r>
            <a:endParaRPr lang="zh-CN" altLang="en-US" sz="3200" b="1" dirty="0">
              <a:latin typeface="黑体" panose="02010609060101010101" pitchFamily="49" charset="-122"/>
              <a:ea typeface="黑体" panose="02010609060101010101" pitchFamily="49" charset="-122"/>
            </a:endParaRPr>
          </a:p>
        </p:txBody>
      </p:sp>
      <p:sp>
        <p:nvSpPr>
          <p:cNvPr id="41" name="TextBox 40"/>
          <p:cNvSpPr txBox="1"/>
          <p:nvPr/>
        </p:nvSpPr>
        <p:spPr>
          <a:xfrm>
            <a:off x="152400" y="29670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时</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空</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定</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位</a:t>
            </a:r>
          </a:p>
        </p:txBody>
      </p:sp>
      <p:sp>
        <p:nvSpPr>
          <p:cNvPr id="42" name="TextBox 41"/>
          <p:cNvSpPr txBox="1"/>
          <p:nvPr/>
        </p:nvSpPr>
        <p:spPr>
          <a:xfrm>
            <a:off x="1473960" y="36528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单元概述</a:t>
            </a:r>
          </a:p>
        </p:txBody>
      </p:sp>
    </p:spTree>
    <p:extLst>
      <p:ext uri="{BB962C8B-B14F-4D97-AF65-F5344CB8AC3E}">
        <p14:creationId xmlns:p14="http://schemas.microsoft.com/office/powerpoint/2010/main" val="722137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up)">
                                      <p:cBhvr>
                                        <p:cTn id="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5" name="图片 8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81" name="TextBox 80"/>
          <p:cNvSpPr txBox="1"/>
          <p:nvPr/>
        </p:nvSpPr>
        <p:spPr>
          <a:xfrm>
            <a:off x="609600" y="304800"/>
            <a:ext cx="8012130" cy="584775"/>
          </a:xfrm>
          <a:prstGeom prst="rect">
            <a:avLst/>
          </a:prstGeom>
          <a:noFill/>
          <a:ln w="28575">
            <a:noFill/>
          </a:ln>
        </p:spPr>
        <p:txBody>
          <a:bodyPr wrap="none" rtlCol="0">
            <a:spAutoFit/>
          </a:bodyPr>
          <a:lstStyle/>
          <a:p>
            <a:r>
              <a:rPr lang="zh-CN" altLang="en-US" sz="3200" b="1" dirty="0">
                <a:solidFill>
                  <a:srgbClr val="FFFF00"/>
                </a:solidFill>
                <a:latin typeface="黑体" panose="02010609060101010101" pitchFamily="49" charset="-122"/>
                <a:ea typeface="黑体" panose="02010609060101010101" pitchFamily="49" charset="-122"/>
              </a:rPr>
              <a:t>辽宋夏金元时期：民族关系发展和社会变化</a:t>
            </a:r>
          </a:p>
        </p:txBody>
      </p:sp>
      <p:sp>
        <p:nvSpPr>
          <p:cNvPr id="84" name="TextBox 83"/>
          <p:cNvSpPr txBox="1"/>
          <p:nvPr/>
        </p:nvSpPr>
        <p:spPr>
          <a:xfrm>
            <a:off x="152400" y="1143000"/>
            <a:ext cx="8915400" cy="5478423"/>
          </a:xfrm>
          <a:prstGeom prst="rect">
            <a:avLst/>
          </a:prstGeom>
          <a:solidFill>
            <a:schemeClr val="tx1">
              <a:alpha val="55000"/>
            </a:schemeClr>
          </a:solidFill>
          <a:ln>
            <a:solidFill>
              <a:srgbClr val="FFFF00"/>
            </a:solidFill>
          </a:ln>
        </p:spPr>
        <p:txBody>
          <a:bodyPr wrap="square" rtlCol="0">
            <a:spAutoFit/>
          </a:bodyPr>
          <a:lstStyle/>
          <a:p>
            <a:pPr>
              <a:lnSpc>
                <a:spcPts val="4200"/>
              </a:lnSpc>
            </a:pPr>
            <a:r>
              <a:rPr lang="en-US" altLang="zh-CN" sz="2800" b="1" dirty="0">
                <a:solidFill>
                  <a:schemeClr val="bg1"/>
                </a:solidFill>
                <a:latin typeface="黑体" panose="02010609060101010101" pitchFamily="49" charset="-122"/>
                <a:ea typeface="黑体" panose="02010609060101010101" pitchFamily="49" charset="-122"/>
              </a:rPr>
              <a:t>    </a:t>
            </a:r>
            <a:r>
              <a:rPr lang="zh-CN" altLang="en-US" sz="2800" b="1" dirty="0">
                <a:solidFill>
                  <a:srgbClr val="FFFF00"/>
                </a:solidFill>
                <a:latin typeface="黑体" panose="02010609060101010101" pitchFamily="49" charset="-122"/>
                <a:ea typeface="黑体" panose="02010609060101010101" pitchFamily="49" charset="-122"/>
              </a:rPr>
              <a:t>北宋</a:t>
            </a:r>
            <a:r>
              <a:rPr lang="zh-CN" altLang="en-US" sz="2800" b="1" dirty="0">
                <a:solidFill>
                  <a:schemeClr val="bg1"/>
                </a:solidFill>
                <a:latin typeface="黑体" panose="02010609060101010101" pitchFamily="49" charset="-122"/>
                <a:ea typeface="黑体" panose="02010609060101010101" pitchFamily="49" charset="-122"/>
              </a:rPr>
              <a:t>结束了五代十国的分裂局面，统治者强化中央集权，采取重文轻武的治国政策。与此同时，周边民族先后建立的</a:t>
            </a:r>
            <a:r>
              <a:rPr lang="zh-CN" altLang="en-US" sz="2800" b="1" dirty="0">
                <a:solidFill>
                  <a:srgbClr val="FFFF00"/>
                </a:solidFill>
                <a:latin typeface="黑体" panose="02010609060101010101" pitchFamily="49" charset="-122"/>
                <a:ea typeface="黑体" panose="02010609060101010101" pitchFamily="49" charset="-122"/>
              </a:rPr>
              <a:t>辽、西夏、金</a:t>
            </a:r>
            <a:r>
              <a:rPr lang="zh-CN" altLang="en-US" sz="2800" b="1" dirty="0">
                <a:solidFill>
                  <a:schemeClr val="bg1"/>
                </a:solidFill>
                <a:latin typeface="黑体" panose="02010609060101010101" pitchFamily="49" charset="-122"/>
                <a:ea typeface="黑体" panose="02010609060101010101" pitchFamily="49" charset="-122"/>
              </a:rPr>
              <a:t>等政权，与宋朝并立。北宋灭亡后，</a:t>
            </a:r>
            <a:r>
              <a:rPr lang="zh-CN" altLang="en-US" sz="2800" b="1" dirty="0">
                <a:solidFill>
                  <a:srgbClr val="FFFF00"/>
                </a:solidFill>
                <a:latin typeface="黑体" panose="02010609060101010101" pitchFamily="49" charset="-122"/>
                <a:ea typeface="黑体" panose="02010609060101010101" pitchFamily="49" charset="-122"/>
              </a:rPr>
              <a:t>南宋</a:t>
            </a:r>
            <a:r>
              <a:rPr lang="zh-CN" altLang="en-US" sz="2800" b="1" dirty="0">
                <a:solidFill>
                  <a:schemeClr val="bg1"/>
                </a:solidFill>
                <a:latin typeface="黑体" panose="02010609060101010101" pitchFamily="49" charset="-122"/>
                <a:ea typeface="黑体" panose="02010609060101010101" pitchFamily="49" charset="-122"/>
              </a:rPr>
              <a:t>占据江南，与</a:t>
            </a:r>
            <a:r>
              <a:rPr lang="zh-CN" altLang="en-US" sz="2800" b="1" dirty="0">
                <a:solidFill>
                  <a:srgbClr val="FFFF00"/>
                </a:solidFill>
                <a:latin typeface="黑体" panose="02010609060101010101" pitchFamily="49" charset="-122"/>
                <a:ea typeface="黑体" panose="02010609060101010101" pitchFamily="49" charset="-122"/>
              </a:rPr>
              <a:t>金</a:t>
            </a:r>
            <a:r>
              <a:rPr lang="zh-CN" altLang="en-US" sz="2800" b="1" dirty="0">
                <a:solidFill>
                  <a:schemeClr val="bg1"/>
                </a:solidFill>
                <a:latin typeface="黑体" panose="02010609060101010101" pitchFamily="49" charset="-122"/>
                <a:ea typeface="黑体" panose="02010609060101010101" pitchFamily="49" charset="-122"/>
              </a:rPr>
              <a:t>朝形成南北对峙局面。两宋时期，各民族之间在更大范围内交融，社会经济蓬勃发展，国内外贸易空前繁荣，科技发明取得重大成就，文学艺术硕果累累。</a:t>
            </a:r>
            <a:endParaRPr lang="en-US" altLang="zh-CN" sz="2800" b="1" dirty="0">
              <a:solidFill>
                <a:schemeClr val="bg1"/>
              </a:solidFill>
              <a:latin typeface="黑体" panose="02010609060101010101" pitchFamily="49" charset="-122"/>
              <a:ea typeface="黑体" panose="02010609060101010101" pitchFamily="49" charset="-122"/>
            </a:endParaRPr>
          </a:p>
          <a:p>
            <a:pPr>
              <a:lnSpc>
                <a:spcPts val="4200"/>
              </a:lnSpc>
            </a:pPr>
            <a:r>
              <a:rPr lang="en-US" altLang="zh-CN" sz="2800" b="1" dirty="0">
                <a:solidFill>
                  <a:schemeClr val="bg1"/>
                </a:solidFill>
                <a:latin typeface="黑体" panose="02010609060101010101" pitchFamily="49" charset="-122"/>
                <a:ea typeface="黑体" panose="02010609060101010101" pitchFamily="49" charset="-122"/>
              </a:rPr>
              <a:t>    </a:t>
            </a:r>
            <a:r>
              <a:rPr lang="zh-CN" altLang="en-US" sz="2800" b="1" dirty="0">
                <a:solidFill>
                  <a:schemeClr val="bg1"/>
                </a:solidFill>
                <a:latin typeface="黑体" panose="02010609060101010101" pitchFamily="49" charset="-122"/>
                <a:ea typeface="黑体" panose="02010609060101010101" pitchFamily="49" charset="-122"/>
              </a:rPr>
              <a:t>蒙古族建立的</a:t>
            </a:r>
            <a:r>
              <a:rPr lang="zh-CN" altLang="en-US" sz="2800" b="1" dirty="0">
                <a:solidFill>
                  <a:srgbClr val="FFFF00"/>
                </a:solidFill>
                <a:latin typeface="黑体" panose="02010609060101010101" pitchFamily="49" charset="-122"/>
                <a:ea typeface="黑体" panose="02010609060101010101" pitchFamily="49" charset="-122"/>
              </a:rPr>
              <a:t>元朝</a:t>
            </a:r>
            <a:r>
              <a:rPr lang="zh-CN" altLang="en-US" sz="2800" b="1" dirty="0">
                <a:solidFill>
                  <a:schemeClr val="bg1"/>
                </a:solidFill>
                <a:latin typeface="黑体" panose="02010609060101010101" pitchFamily="49" charset="-122"/>
                <a:ea typeface="黑体" panose="02010609060101010101" pitchFamily="49" charset="-122"/>
              </a:rPr>
              <a:t>，疆域空前辽阔，各民族间交融得到进一步发展，东西方交流得到加强，对以后统一多民族国家的巩固和发展产生了深远影响。</a:t>
            </a:r>
            <a:endParaRPr lang="en-US" altLang="zh-CN" sz="2800" b="1" dirty="0">
              <a:solidFill>
                <a:schemeClr val="bg1"/>
              </a:solidFill>
              <a:latin typeface="黑体" panose="02010609060101010101" pitchFamily="49" charset="-122"/>
              <a:ea typeface="黑体" panose="02010609060101010101" pitchFamily="49" charset="-122"/>
            </a:endParaRPr>
          </a:p>
        </p:txBody>
      </p:sp>
      <p:cxnSp>
        <p:nvCxnSpPr>
          <p:cNvPr id="8" name="直接连接符 7"/>
          <p:cNvCxnSpPr/>
          <p:nvPr/>
        </p:nvCxnSpPr>
        <p:spPr>
          <a:xfrm>
            <a:off x="5105400" y="3882211"/>
            <a:ext cx="914400" cy="0"/>
          </a:xfrm>
          <a:prstGeom prst="line">
            <a:avLst/>
          </a:prstGeom>
          <a:ln w="38100">
            <a:solidFill>
              <a:srgbClr val="FF0000"/>
            </a:solidFill>
          </a:ln>
        </p:spPr>
        <p:style>
          <a:lnRef idx="1">
            <a:schemeClr val="accent6"/>
          </a:lnRef>
          <a:fillRef idx="0">
            <a:schemeClr val="accent6"/>
          </a:fillRef>
          <a:effectRef idx="0">
            <a:schemeClr val="accent6"/>
          </a:effectRef>
          <a:fontRef idx="minor">
            <a:schemeClr val="tx1"/>
          </a:fontRef>
        </p:style>
      </p:cxnSp>
      <p:cxnSp>
        <p:nvCxnSpPr>
          <p:cNvPr id="10" name="直接连接符 9"/>
          <p:cNvCxnSpPr/>
          <p:nvPr/>
        </p:nvCxnSpPr>
        <p:spPr>
          <a:xfrm>
            <a:off x="1981200" y="4419600"/>
            <a:ext cx="1981200" cy="0"/>
          </a:xfrm>
          <a:prstGeom prst="line">
            <a:avLst/>
          </a:prstGeom>
          <a:ln w="38100">
            <a:solidFill>
              <a:srgbClr val="FF3399"/>
            </a:solidFill>
          </a:ln>
        </p:spPr>
        <p:style>
          <a:lnRef idx="1">
            <a:schemeClr val="accent6"/>
          </a:lnRef>
          <a:fillRef idx="0">
            <a:schemeClr val="accent6"/>
          </a:fillRef>
          <a:effectRef idx="0">
            <a:schemeClr val="accent6"/>
          </a:effectRef>
          <a:fontRef idx="minor">
            <a:schemeClr val="tx1"/>
          </a:fontRef>
        </p:style>
      </p:cxnSp>
      <p:cxnSp>
        <p:nvCxnSpPr>
          <p:cNvPr id="11" name="直接连接符 10"/>
          <p:cNvCxnSpPr/>
          <p:nvPr/>
        </p:nvCxnSpPr>
        <p:spPr>
          <a:xfrm>
            <a:off x="4434840" y="4419600"/>
            <a:ext cx="914400" cy="0"/>
          </a:xfrm>
          <a:prstGeom prst="line">
            <a:avLst/>
          </a:prstGeom>
          <a:ln w="38100">
            <a:solidFill>
              <a:srgbClr val="FF3399"/>
            </a:solidFill>
          </a:ln>
        </p:spPr>
        <p:style>
          <a:lnRef idx="1">
            <a:schemeClr val="accent6"/>
          </a:lnRef>
          <a:fillRef idx="0">
            <a:schemeClr val="accent6"/>
          </a:fillRef>
          <a:effectRef idx="0">
            <a:schemeClr val="accent6"/>
          </a:effectRef>
          <a:fontRef idx="minor">
            <a:schemeClr val="tx1"/>
          </a:fontRef>
        </p:style>
      </p:cxnSp>
      <p:cxnSp>
        <p:nvCxnSpPr>
          <p:cNvPr id="12" name="直接连接符 11"/>
          <p:cNvCxnSpPr/>
          <p:nvPr/>
        </p:nvCxnSpPr>
        <p:spPr>
          <a:xfrm>
            <a:off x="1524000" y="3862982"/>
            <a:ext cx="914400" cy="0"/>
          </a:xfrm>
          <a:prstGeom prst="line">
            <a:avLst/>
          </a:prstGeom>
          <a:ln w="38100">
            <a:solidFill>
              <a:srgbClr val="FF0000"/>
            </a:solidFill>
          </a:ln>
        </p:spPr>
        <p:style>
          <a:lnRef idx="1">
            <a:schemeClr val="accent6"/>
          </a:lnRef>
          <a:fillRef idx="0">
            <a:schemeClr val="accent6"/>
          </a:fillRef>
          <a:effectRef idx="0">
            <a:schemeClr val="accent6"/>
          </a:effectRef>
          <a:fontRef idx="minor">
            <a:schemeClr val="tx1"/>
          </a:fontRef>
        </p:style>
      </p:cxnSp>
      <p:cxnSp>
        <p:nvCxnSpPr>
          <p:cNvPr id="13" name="直接连接符 12"/>
          <p:cNvCxnSpPr/>
          <p:nvPr/>
        </p:nvCxnSpPr>
        <p:spPr>
          <a:xfrm>
            <a:off x="8001000" y="5486400"/>
            <a:ext cx="914400" cy="0"/>
          </a:xfrm>
          <a:prstGeom prst="line">
            <a:avLst/>
          </a:prstGeom>
          <a:ln w="38100">
            <a:solidFill>
              <a:srgbClr val="FF0000"/>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022998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000"/>
                                        <p:tgtEl>
                                          <p:spTgt spid="8"/>
                                        </p:tgtEl>
                                      </p:cBhvr>
                                    </p:animEffect>
                                  </p:childTnLst>
                                </p:cTn>
                              </p:par>
                              <p:par>
                                <p:cTn id="8" presetID="6" presetClass="entr" presetSubtype="16"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circle(in)">
                                      <p:cBhvr>
                                        <p:cTn id="10" dur="10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circle(in)">
                                      <p:cBhvr>
                                        <p:cTn id="15" dur="10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circle(in)">
                                      <p:cBhvr>
                                        <p:cTn id="20" dur="10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circle(in)">
                                      <p:cBhvr>
                                        <p:cTn id="25"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67155" cy="6858000"/>
          </a:xfrm>
          <a:prstGeom prst="rect">
            <a:avLst/>
          </a:prstGeom>
        </p:spPr>
      </p:pic>
      <p:sp>
        <p:nvSpPr>
          <p:cNvPr id="4" name="TextBox 3"/>
          <p:cNvSpPr txBox="1"/>
          <p:nvPr/>
        </p:nvSpPr>
        <p:spPr>
          <a:xfrm>
            <a:off x="4191000" y="253425"/>
            <a:ext cx="4716356" cy="584775"/>
          </a:xfrm>
          <a:prstGeom prst="rect">
            <a:avLst/>
          </a:prstGeom>
          <a:noFill/>
        </p:spPr>
        <p:txBody>
          <a:bodyPr wrap="none" rtlCol="0">
            <a:spAutoFit/>
          </a:bodyPr>
          <a:lstStyle/>
          <a:p>
            <a:r>
              <a:rPr lang="zh-CN" altLang="en-US" sz="3200" b="1" dirty="0">
                <a:solidFill>
                  <a:schemeClr val="bg1"/>
                </a:solidFill>
                <a:latin typeface="黑体" panose="02010609060101010101" pitchFamily="49" charset="-122"/>
                <a:ea typeface="黑体" panose="02010609060101010101" pitchFamily="49" charset="-122"/>
              </a:rPr>
              <a:t>民族关系发展和社会变化</a:t>
            </a:r>
          </a:p>
        </p:txBody>
      </p:sp>
      <p:sp>
        <p:nvSpPr>
          <p:cNvPr id="5" name="矩形 4"/>
          <p:cNvSpPr/>
          <p:nvPr/>
        </p:nvSpPr>
        <p:spPr>
          <a:xfrm>
            <a:off x="15240" y="191869"/>
            <a:ext cx="4267199" cy="707886"/>
          </a:xfrm>
          <a:prstGeom prst="rect">
            <a:avLst/>
          </a:prstGeom>
          <a:noFill/>
        </p:spPr>
        <p:txBody>
          <a:bodyPr wrap="square" lIns="91440" tIns="45720" rIns="91440" bIns="45720">
            <a:spAutoFit/>
          </a:bodyPr>
          <a:lstStyle/>
          <a:p>
            <a:pPr algn="ctr"/>
            <a:r>
              <a:rPr lang="zh-CN" altLang="en-US" sz="4000" b="1" cap="none" spc="0" dirty="0">
                <a:ln w="3175">
                  <a:solidFill>
                    <a:srgbClr val="FFFF00"/>
                  </a:solidFill>
                  <a:prstDash val="solid"/>
                  <a:miter lim="800000"/>
                </a:ln>
                <a:solidFill>
                  <a:srgbClr val="FF0000"/>
                </a:solidFill>
                <a:effectLst>
                  <a:outerShdw blurRad="25500" dist="23000" dir="7020000" algn="tl">
                    <a:srgbClr val="000000">
                      <a:alpha val="50000"/>
                    </a:srgbClr>
                  </a:outerShdw>
                </a:effectLst>
                <a:latin typeface="黑体" panose="02010609060101010101" pitchFamily="49" charset="-122"/>
                <a:ea typeface="黑体" panose="02010609060101010101" pitchFamily="49" charset="-122"/>
              </a:rPr>
              <a:t>辽宋夏金元时期</a:t>
            </a:r>
          </a:p>
        </p:txBody>
      </p:sp>
      <p:sp>
        <p:nvSpPr>
          <p:cNvPr id="3" name="任意多边形 2"/>
          <p:cNvSpPr/>
          <p:nvPr/>
        </p:nvSpPr>
        <p:spPr>
          <a:xfrm>
            <a:off x="45720" y="1447800"/>
            <a:ext cx="9052560" cy="1524050"/>
          </a:xfrm>
          <a:custGeom>
            <a:avLst/>
            <a:gdLst>
              <a:gd name="connsiteX0" fmla="*/ 0 w 9052560"/>
              <a:gd name="connsiteY0" fmla="*/ 0 h 1524050"/>
              <a:gd name="connsiteX1" fmla="*/ 1737360 w 9052560"/>
              <a:gd name="connsiteY1" fmla="*/ 1371600 h 1524050"/>
              <a:gd name="connsiteX2" fmla="*/ 3169920 w 9052560"/>
              <a:gd name="connsiteY2" fmla="*/ 624840 h 1524050"/>
              <a:gd name="connsiteX3" fmla="*/ 4511040 w 9052560"/>
              <a:gd name="connsiteY3" fmla="*/ 1524000 h 1524050"/>
              <a:gd name="connsiteX4" fmla="*/ 5806440 w 9052560"/>
              <a:gd name="connsiteY4" fmla="*/ 670560 h 1524050"/>
              <a:gd name="connsiteX5" fmla="*/ 7284720 w 9052560"/>
              <a:gd name="connsiteY5" fmla="*/ 1508760 h 1524050"/>
              <a:gd name="connsiteX6" fmla="*/ 9052560 w 9052560"/>
              <a:gd name="connsiteY6" fmla="*/ 518160 h 15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52560" h="1524050">
                <a:moveTo>
                  <a:pt x="0" y="0"/>
                </a:moveTo>
                <a:cubicBezTo>
                  <a:pt x="604520" y="633730"/>
                  <a:pt x="1209040" y="1267460"/>
                  <a:pt x="1737360" y="1371600"/>
                </a:cubicBezTo>
                <a:cubicBezTo>
                  <a:pt x="2265680" y="1475740"/>
                  <a:pt x="2707640" y="599440"/>
                  <a:pt x="3169920" y="624840"/>
                </a:cubicBezTo>
                <a:cubicBezTo>
                  <a:pt x="3632200" y="650240"/>
                  <a:pt x="4071620" y="1516380"/>
                  <a:pt x="4511040" y="1524000"/>
                </a:cubicBezTo>
                <a:cubicBezTo>
                  <a:pt x="4950460" y="1531620"/>
                  <a:pt x="5344160" y="673100"/>
                  <a:pt x="5806440" y="670560"/>
                </a:cubicBezTo>
                <a:cubicBezTo>
                  <a:pt x="6268720" y="668020"/>
                  <a:pt x="6743700" y="1534160"/>
                  <a:pt x="7284720" y="1508760"/>
                </a:cubicBezTo>
                <a:cubicBezTo>
                  <a:pt x="7825740" y="1483360"/>
                  <a:pt x="8439150" y="1000760"/>
                  <a:pt x="9052560" y="518160"/>
                </a:cubicBez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93800" y="16764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14871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2782517" y="17188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4001717" y="2286000"/>
            <a:ext cx="798883" cy="79575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23"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5373317" y="182880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6744917" y="2328450"/>
            <a:ext cx="798883" cy="79575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timgsa.baidu.com/timg?image&amp;quality=80&amp;size=b9999_10000&amp;sec=1581316301188&amp;di=8f7bb6e678a9c18c9bc5194a42e07e40&amp;imgtype=0&amp;src=http%3A%2F%2Fpic.51yuansu.com%2Fpic3%2Fcover%2F03%2F47%2F27%2F5bac51d7995ca_61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311" t="14912" r="15803" b="6175"/>
          <a:stretch/>
        </p:blipFill>
        <p:spPr bwMode="auto">
          <a:xfrm>
            <a:off x="8070769" y="1676400"/>
            <a:ext cx="798883" cy="795750"/>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p:cNvSpPr txBox="1"/>
          <p:nvPr/>
        </p:nvSpPr>
        <p:spPr>
          <a:xfrm>
            <a:off x="370546"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1</a:t>
            </a:r>
            <a:endParaRPr lang="zh-CN" altLang="en-US" sz="3200" b="1" dirty="0">
              <a:latin typeface="黑体" panose="02010609060101010101" pitchFamily="49" charset="-122"/>
              <a:ea typeface="黑体" panose="02010609060101010101" pitchFamily="49" charset="-122"/>
            </a:endParaRPr>
          </a:p>
        </p:txBody>
      </p:sp>
      <p:sp>
        <p:nvSpPr>
          <p:cNvPr id="29" name="TextBox 28"/>
          <p:cNvSpPr txBox="1"/>
          <p:nvPr/>
        </p:nvSpPr>
        <p:spPr>
          <a:xfrm>
            <a:off x="1680066" y="2438400"/>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2</a:t>
            </a:r>
            <a:endParaRPr lang="zh-CN" altLang="en-US" sz="3200" b="1" dirty="0">
              <a:latin typeface="黑体" panose="02010609060101010101" pitchFamily="49" charset="-122"/>
              <a:ea typeface="黑体" panose="02010609060101010101" pitchFamily="49" charset="-122"/>
            </a:endParaRPr>
          </a:p>
        </p:txBody>
      </p:sp>
      <p:sp>
        <p:nvSpPr>
          <p:cNvPr id="30" name="TextBox 29"/>
          <p:cNvSpPr txBox="1"/>
          <p:nvPr/>
        </p:nvSpPr>
        <p:spPr>
          <a:xfrm>
            <a:off x="2986231" y="182433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3</a:t>
            </a:r>
            <a:endParaRPr lang="zh-CN" altLang="en-US" sz="3200" b="1" dirty="0">
              <a:latin typeface="黑体" panose="02010609060101010101" pitchFamily="49" charset="-122"/>
              <a:ea typeface="黑体" panose="02010609060101010101" pitchFamily="49" charset="-122"/>
            </a:endParaRPr>
          </a:p>
        </p:txBody>
      </p:sp>
      <p:sp>
        <p:nvSpPr>
          <p:cNvPr id="31" name="TextBox 30"/>
          <p:cNvSpPr txBox="1"/>
          <p:nvPr/>
        </p:nvSpPr>
        <p:spPr>
          <a:xfrm>
            <a:off x="4180546" y="2409112"/>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4</a:t>
            </a:r>
            <a:endParaRPr lang="zh-CN" altLang="en-US" sz="3200" b="1" dirty="0">
              <a:latin typeface="黑体" panose="02010609060101010101" pitchFamily="49" charset="-122"/>
              <a:ea typeface="黑体" panose="02010609060101010101" pitchFamily="49" charset="-122"/>
            </a:endParaRPr>
          </a:p>
        </p:txBody>
      </p:sp>
      <p:sp>
        <p:nvSpPr>
          <p:cNvPr id="38" name="TextBox 37"/>
          <p:cNvSpPr txBox="1"/>
          <p:nvPr/>
        </p:nvSpPr>
        <p:spPr>
          <a:xfrm>
            <a:off x="5577031" y="1946257"/>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5</a:t>
            </a:r>
            <a:endParaRPr lang="zh-CN" altLang="en-US" sz="3200" b="1" dirty="0">
              <a:latin typeface="黑体" panose="02010609060101010101" pitchFamily="49" charset="-122"/>
              <a:ea typeface="黑体" panose="02010609060101010101" pitchFamily="49" charset="-122"/>
            </a:endParaRPr>
          </a:p>
        </p:txBody>
      </p:sp>
      <p:sp>
        <p:nvSpPr>
          <p:cNvPr id="39" name="TextBox 38"/>
          <p:cNvSpPr txBox="1"/>
          <p:nvPr/>
        </p:nvSpPr>
        <p:spPr>
          <a:xfrm>
            <a:off x="6948631" y="247378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6</a:t>
            </a:r>
            <a:endParaRPr lang="zh-CN" altLang="en-US" sz="3200" b="1" dirty="0">
              <a:latin typeface="黑体" panose="02010609060101010101" pitchFamily="49" charset="-122"/>
              <a:ea typeface="黑体" panose="02010609060101010101" pitchFamily="49" charset="-122"/>
            </a:endParaRPr>
          </a:p>
        </p:txBody>
      </p:sp>
      <p:sp>
        <p:nvSpPr>
          <p:cNvPr id="40" name="TextBox 39"/>
          <p:cNvSpPr txBox="1"/>
          <p:nvPr/>
        </p:nvSpPr>
        <p:spPr>
          <a:xfrm>
            <a:off x="8274483" y="1777425"/>
            <a:ext cx="391454" cy="584775"/>
          </a:xfrm>
          <a:prstGeom prst="rect">
            <a:avLst/>
          </a:prstGeom>
          <a:noFill/>
          <a:ln w="28575">
            <a:noFill/>
          </a:ln>
        </p:spPr>
        <p:txBody>
          <a:bodyPr wrap="none" rtlCol="0">
            <a:spAutoFit/>
          </a:bodyPr>
          <a:lstStyle/>
          <a:p>
            <a:r>
              <a:rPr lang="en-US" altLang="zh-CN" sz="3200" b="1" dirty="0">
                <a:latin typeface="黑体" panose="02010609060101010101" pitchFamily="49" charset="-122"/>
                <a:ea typeface="黑体" panose="02010609060101010101" pitchFamily="49" charset="-122"/>
              </a:rPr>
              <a:t>7</a:t>
            </a:r>
            <a:endParaRPr lang="zh-CN" altLang="en-US" sz="3200" b="1" dirty="0">
              <a:latin typeface="黑体" panose="02010609060101010101" pitchFamily="49" charset="-122"/>
              <a:ea typeface="黑体" panose="02010609060101010101" pitchFamily="49" charset="-122"/>
            </a:endParaRPr>
          </a:p>
        </p:txBody>
      </p:sp>
      <p:sp>
        <p:nvSpPr>
          <p:cNvPr id="41" name="TextBox 40"/>
          <p:cNvSpPr txBox="1"/>
          <p:nvPr/>
        </p:nvSpPr>
        <p:spPr>
          <a:xfrm>
            <a:off x="152400" y="29670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时</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空</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定</a:t>
            </a:r>
            <a:endParaRPr lang="en-US" altLang="zh-CN" sz="3200" b="1" dirty="0">
              <a:solidFill>
                <a:schemeClr val="bg1"/>
              </a:solidFill>
              <a:latin typeface="黑体" panose="02010609060101010101" pitchFamily="49" charset="-122"/>
              <a:ea typeface="黑体" panose="02010609060101010101" pitchFamily="49" charset="-122"/>
            </a:endParaRPr>
          </a:p>
          <a:p>
            <a:pPr algn="ctr"/>
            <a:r>
              <a:rPr lang="zh-CN" altLang="en-US" sz="3200" b="1" dirty="0">
                <a:solidFill>
                  <a:schemeClr val="bg1"/>
                </a:solidFill>
                <a:latin typeface="黑体" panose="02010609060101010101" pitchFamily="49" charset="-122"/>
                <a:ea typeface="黑体" panose="02010609060101010101" pitchFamily="49" charset="-122"/>
              </a:rPr>
              <a:t>位</a:t>
            </a:r>
          </a:p>
        </p:txBody>
      </p:sp>
      <p:sp>
        <p:nvSpPr>
          <p:cNvPr id="42" name="TextBox 41"/>
          <p:cNvSpPr txBox="1"/>
          <p:nvPr/>
        </p:nvSpPr>
        <p:spPr>
          <a:xfrm>
            <a:off x="1473960" y="365289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单元概述</a:t>
            </a:r>
          </a:p>
        </p:txBody>
      </p:sp>
      <p:sp>
        <p:nvSpPr>
          <p:cNvPr id="22" name="TextBox 21"/>
          <p:cNvSpPr txBox="1"/>
          <p:nvPr/>
        </p:nvSpPr>
        <p:spPr>
          <a:xfrm>
            <a:off x="2830279" y="2993887"/>
            <a:ext cx="751121" cy="2062103"/>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知识框架</a:t>
            </a:r>
          </a:p>
        </p:txBody>
      </p:sp>
    </p:spTree>
    <p:extLst>
      <p:ext uri="{BB962C8B-B14F-4D97-AF65-F5344CB8AC3E}">
        <p14:creationId xmlns:p14="http://schemas.microsoft.com/office/powerpoint/2010/main" val="869115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up)">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 y="0"/>
            <a:ext cx="9228468" cy="6858000"/>
          </a:xfrm>
          <a:prstGeom prst="rect">
            <a:avLst/>
          </a:prstGeom>
        </p:spPr>
      </p:pic>
      <p:sp>
        <p:nvSpPr>
          <p:cNvPr id="7" name="TextBox 6"/>
          <p:cNvSpPr txBox="1"/>
          <p:nvPr/>
        </p:nvSpPr>
        <p:spPr>
          <a:xfrm>
            <a:off x="152400" y="2495889"/>
            <a:ext cx="615553" cy="2761911"/>
          </a:xfrm>
          <a:prstGeom prst="rect">
            <a:avLst/>
          </a:prstGeom>
          <a:solidFill>
            <a:srgbClr val="002060"/>
          </a:solidFill>
          <a:ln>
            <a:solidFill>
              <a:schemeClr val="bg1"/>
            </a:solidFill>
          </a:ln>
        </p:spPr>
        <p:txBody>
          <a:bodyPr vert="eaVert"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辽宋夏金元时期</a:t>
            </a:r>
          </a:p>
        </p:txBody>
      </p:sp>
      <p:sp>
        <p:nvSpPr>
          <p:cNvPr id="8" name="左大括号 7"/>
          <p:cNvSpPr/>
          <p:nvPr/>
        </p:nvSpPr>
        <p:spPr>
          <a:xfrm>
            <a:off x="920353" y="1447800"/>
            <a:ext cx="298847" cy="4495801"/>
          </a:xfrm>
          <a:prstGeom prst="leftBrace">
            <a:avLst/>
          </a:prstGeom>
          <a:ln w="38100">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 name="TextBox 8"/>
          <p:cNvSpPr txBox="1"/>
          <p:nvPr/>
        </p:nvSpPr>
        <p:spPr>
          <a:xfrm>
            <a:off x="1219200" y="1143000"/>
            <a:ext cx="952500"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政治</a:t>
            </a:r>
          </a:p>
        </p:txBody>
      </p:sp>
      <p:sp>
        <p:nvSpPr>
          <p:cNvPr id="11" name="TextBox 10"/>
          <p:cNvSpPr txBox="1"/>
          <p:nvPr/>
        </p:nvSpPr>
        <p:spPr>
          <a:xfrm>
            <a:off x="1219200" y="5562600"/>
            <a:ext cx="1649452"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社会变化</a:t>
            </a:r>
          </a:p>
        </p:txBody>
      </p:sp>
      <p:sp>
        <p:nvSpPr>
          <p:cNvPr id="12" name="TextBox 11"/>
          <p:cNvSpPr txBox="1"/>
          <p:nvPr/>
        </p:nvSpPr>
        <p:spPr>
          <a:xfrm>
            <a:off x="1158240" y="3624590"/>
            <a:ext cx="1786612"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民族关系</a:t>
            </a:r>
          </a:p>
        </p:txBody>
      </p:sp>
      <p:sp>
        <p:nvSpPr>
          <p:cNvPr id="13" name="左大括号 12"/>
          <p:cNvSpPr/>
          <p:nvPr/>
        </p:nvSpPr>
        <p:spPr>
          <a:xfrm>
            <a:off x="2286000" y="685800"/>
            <a:ext cx="106392" cy="1436070"/>
          </a:xfrm>
          <a:prstGeom prst="leftBrace">
            <a:avLst/>
          </a:prstGeom>
          <a:ln w="38100">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TextBox 13"/>
          <p:cNvSpPr txBox="1"/>
          <p:nvPr/>
        </p:nvSpPr>
        <p:spPr>
          <a:xfrm>
            <a:off x="2514600" y="76200"/>
            <a:ext cx="1100524"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宋朝</a:t>
            </a:r>
          </a:p>
        </p:txBody>
      </p:sp>
      <p:sp>
        <p:nvSpPr>
          <p:cNvPr id="15" name="TextBox 14"/>
          <p:cNvSpPr txBox="1"/>
          <p:nvPr/>
        </p:nvSpPr>
        <p:spPr>
          <a:xfrm>
            <a:off x="2514600" y="1383535"/>
            <a:ext cx="1100524"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元朝</a:t>
            </a:r>
          </a:p>
        </p:txBody>
      </p:sp>
      <p:sp>
        <p:nvSpPr>
          <p:cNvPr id="16" name="TextBox 15"/>
          <p:cNvSpPr txBox="1"/>
          <p:nvPr/>
        </p:nvSpPr>
        <p:spPr>
          <a:xfrm>
            <a:off x="3733800" y="76200"/>
            <a:ext cx="5181600" cy="523220"/>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zh-CN" dirty="0"/>
              <a:t>重文轻武、强化中央集权</a:t>
            </a:r>
            <a:endParaRPr lang="zh-CN" altLang="en-US" dirty="0"/>
          </a:p>
        </p:txBody>
      </p:sp>
      <p:sp>
        <p:nvSpPr>
          <p:cNvPr id="17" name="TextBox 16"/>
          <p:cNvSpPr txBox="1"/>
          <p:nvPr/>
        </p:nvSpPr>
        <p:spPr>
          <a:xfrm>
            <a:off x="3962400" y="685800"/>
            <a:ext cx="4953000" cy="523220"/>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dirty="0"/>
              <a:t>疆域：</a:t>
            </a:r>
            <a:r>
              <a:rPr lang="zh-CN" altLang="zh-CN" dirty="0"/>
              <a:t>统一全国，疆域最大</a:t>
            </a:r>
          </a:p>
        </p:txBody>
      </p:sp>
      <p:sp>
        <p:nvSpPr>
          <p:cNvPr id="18" name="左大括号 17"/>
          <p:cNvSpPr/>
          <p:nvPr/>
        </p:nvSpPr>
        <p:spPr>
          <a:xfrm>
            <a:off x="3733800" y="806425"/>
            <a:ext cx="182592" cy="1567190"/>
          </a:xfrm>
          <a:prstGeom prst="leftBrace">
            <a:avLst/>
          </a:prstGeom>
          <a:ln w="38100">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 name="TextBox 18"/>
          <p:cNvSpPr txBox="1"/>
          <p:nvPr/>
        </p:nvSpPr>
        <p:spPr>
          <a:xfrm>
            <a:off x="3962400" y="1295400"/>
            <a:ext cx="4953000" cy="523220"/>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zh-CN" dirty="0">
                <a:solidFill>
                  <a:srgbClr val="FFFF00"/>
                </a:solidFill>
              </a:rPr>
              <a:t>行省制度</a:t>
            </a:r>
            <a:r>
              <a:rPr lang="zh-CN" altLang="zh-CN" dirty="0"/>
              <a:t>：奠定省级行政区划</a:t>
            </a:r>
          </a:p>
        </p:txBody>
      </p:sp>
      <p:sp>
        <p:nvSpPr>
          <p:cNvPr id="20" name="TextBox 19"/>
          <p:cNvSpPr txBox="1"/>
          <p:nvPr/>
        </p:nvSpPr>
        <p:spPr>
          <a:xfrm>
            <a:off x="3962400" y="2057400"/>
            <a:ext cx="1828800"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边疆管理：</a:t>
            </a:r>
          </a:p>
        </p:txBody>
      </p:sp>
      <p:sp>
        <p:nvSpPr>
          <p:cNvPr id="21" name="左大括号 20"/>
          <p:cNvSpPr/>
          <p:nvPr/>
        </p:nvSpPr>
        <p:spPr>
          <a:xfrm>
            <a:off x="5867400" y="1905000"/>
            <a:ext cx="182592" cy="828794"/>
          </a:xfrm>
          <a:prstGeom prst="leftBrace">
            <a:avLst/>
          </a:prstGeom>
          <a:ln w="38100">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 name="TextBox 21"/>
          <p:cNvSpPr txBox="1"/>
          <p:nvPr/>
        </p:nvSpPr>
        <p:spPr>
          <a:xfrm>
            <a:off x="6164292" y="1900535"/>
            <a:ext cx="2751108" cy="461665"/>
          </a:xfrm>
          <a:prstGeom prst="rect">
            <a:avLst/>
          </a:prstGeom>
          <a:solidFill>
            <a:srgbClr val="002060"/>
          </a:solidFill>
          <a:ln>
            <a:solidFill>
              <a:schemeClr val="bg1"/>
            </a:solidFill>
          </a:ln>
        </p:spPr>
        <p:txBody>
          <a:bodyPr wrap="square" rtlCol="0">
            <a:spAutoFit/>
          </a:bodyPr>
          <a:lstStyle/>
          <a:p>
            <a:r>
              <a:rPr lang="zh-CN" altLang="en-US" sz="2400" dirty="0">
                <a:solidFill>
                  <a:schemeClr val="bg1"/>
                </a:solidFill>
                <a:latin typeface="黑体" panose="02010609060101010101" pitchFamily="49" charset="-122"/>
                <a:ea typeface="黑体" panose="02010609060101010101" pitchFamily="49" charset="-122"/>
              </a:rPr>
              <a:t>台湾：澎湖巡检司</a:t>
            </a:r>
          </a:p>
        </p:txBody>
      </p:sp>
      <p:sp>
        <p:nvSpPr>
          <p:cNvPr id="23" name="TextBox 22"/>
          <p:cNvSpPr txBox="1"/>
          <p:nvPr/>
        </p:nvSpPr>
        <p:spPr>
          <a:xfrm>
            <a:off x="6164292" y="2362200"/>
            <a:ext cx="2751108" cy="523220"/>
          </a:xfrm>
          <a:prstGeom prst="rect">
            <a:avLst/>
          </a:prstGeom>
          <a:solidFill>
            <a:srgbClr val="002060"/>
          </a:solidFill>
          <a:ln>
            <a:solidFill>
              <a:schemeClr val="bg1"/>
            </a:solidFill>
          </a:ln>
        </p:spPr>
        <p:txBody>
          <a:bodyPr wrap="square" rtlCol="0">
            <a:spAutoFit/>
          </a:bodyPr>
          <a:lstStyle/>
          <a:p>
            <a:r>
              <a:rPr lang="zh-CN" altLang="en-US" sz="2800" dirty="0">
                <a:solidFill>
                  <a:srgbClr val="FFFF00"/>
                </a:solidFill>
                <a:latin typeface="黑体" panose="02010609060101010101" pitchFamily="49" charset="-122"/>
                <a:ea typeface="黑体" panose="02010609060101010101" pitchFamily="49" charset="-122"/>
              </a:rPr>
              <a:t>西藏：宣政院</a:t>
            </a:r>
          </a:p>
        </p:txBody>
      </p:sp>
      <p:sp>
        <p:nvSpPr>
          <p:cNvPr id="24" name="TextBox 23"/>
          <p:cNvSpPr txBox="1"/>
          <p:nvPr/>
        </p:nvSpPr>
        <p:spPr>
          <a:xfrm>
            <a:off x="3373894" y="2936321"/>
            <a:ext cx="5541506" cy="523220"/>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zh-CN" dirty="0"/>
              <a:t>北宋：与辽、西夏并立</a:t>
            </a:r>
            <a:r>
              <a:rPr lang="zh-CN" altLang="zh-CN" sz="2400" dirty="0"/>
              <a:t>；</a:t>
            </a:r>
            <a:r>
              <a:rPr lang="zh-CN" altLang="zh-CN" dirty="0"/>
              <a:t>澶渊之盟</a:t>
            </a:r>
            <a:endParaRPr lang="zh-CN" altLang="en-US" sz="2400" dirty="0"/>
          </a:p>
        </p:txBody>
      </p:sp>
      <p:sp>
        <p:nvSpPr>
          <p:cNvPr id="25" name="TextBox 24"/>
          <p:cNvSpPr txBox="1"/>
          <p:nvPr/>
        </p:nvSpPr>
        <p:spPr>
          <a:xfrm>
            <a:off x="3373894" y="3449360"/>
            <a:ext cx="2790398"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南宋：岳飞抗金</a:t>
            </a:r>
          </a:p>
        </p:txBody>
      </p:sp>
      <p:sp>
        <p:nvSpPr>
          <p:cNvPr id="26" name="TextBox 25"/>
          <p:cNvSpPr txBox="1"/>
          <p:nvPr/>
        </p:nvSpPr>
        <p:spPr>
          <a:xfrm>
            <a:off x="3411994" y="3972580"/>
            <a:ext cx="2760206"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元朝：回族形成</a:t>
            </a:r>
          </a:p>
        </p:txBody>
      </p:sp>
      <p:sp>
        <p:nvSpPr>
          <p:cNvPr id="27" name="左大括号 26"/>
          <p:cNvSpPr/>
          <p:nvPr/>
        </p:nvSpPr>
        <p:spPr>
          <a:xfrm>
            <a:off x="3048000" y="2971800"/>
            <a:ext cx="182592" cy="1567190"/>
          </a:xfrm>
          <a:prstGeom prst="leftBrace">
            <a:avLst/>
          </a:prstGeom>
          <a:ln w="38100">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9" name="TextBox 28"/>
          <p:cNvSpPr txBox="1"/>
          <p:nvPr/>
        </p:nvSpPr>
        <p:spPr>
          <a:xfrm>
            <a:off x="3373894" y="4648200"/>
            <a:ext cx="5541506" cy="523220"/>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en-US" dirty="0"/>
              <a:t>经济重心南移：南宋完成</a:t>
            </a:r>
          </a:p>
        </p:txBody>
      </p:sp>
      <p:sp>
        <p:nvSpPr>
          <p:cNvPr id="30" name="TextBox 29"/>
          <p:cNvSpPr txBox="1"/>
          <p:nvPr/>
        </p:nvSpPr>
        <p:spPr>
          <a:xfrm>
            <a:off x="3381802" y="5166299"/>
            <a:ext cx="2790398" cy="523220"/>
          </a:xfrm>
          <a:prstGeom prst="rect">
            <a:avLst/>
          </a:prstGeom>
          <a:solidFill>
            <a:srgbClr val="002060"/>
          </a:solidFill>
          <a:ln>
            <a:solidFill>
              <a:schemeClr val="bg1"/>
            </a:solidFill>
          </a:ln>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商业贸易繁荣</a:t>
            </a:r>
          </a:p>
        </p:txBody>
      </p:sp>
      <p:sp>
        <p:nvSpPr>
          <p:cNvPr id="31" name="TextBox 30"/>
          <p:cNvSpPr txBox="1"/>
          <p:nvPr/>
        </p:nvSpPr>
        <p:spPr>
          <a:xfrm>
            <a:off x="3352800" y="5715000"/>
            <a:ext cx="5562600" cy="461665"/>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zh-CN" sz="2400" dirty="0"/>
              <a:t>传统科技：活字印刷术、指南针、火药</a:t>
            </a:r>
          </a:p>
        </p:txBody>
      </p:sp>
      <p:sp>
        <p:nvSpPr>
          <p:cNvPr id="32" name="左大括号 31"/>
          <p:cNvSpPr/>
          <p:nvPr/>
        </p:nvSpPr>
        <p:spPr>
          <a:xfrm>
            <a:off x="2994804" y="4800600"/>
            <a:ext cx="205596" cy="1818620"/>
          </a:xfrm>
          <a:prstGeom prst="leftBrace">
            <a:avLst/>
          </a:prstGeom>
          <a:ln w="38100">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3" name="TextBox 32"/>
          <p:cNvSpPr txBox="1"/>
          <p:nvPr/>
        </p:nvSpPr>
        <p:spPr>
          <a:xfrm>
            <a:off x="3396898" y="6248400"/>
            <a:ext cx="5518502" cy="523220"/>
          </a:xfrm>
          <a:prstGeom prst="rect">
            <a:avLst/>
          </a:prstGeom>
          <a:solidFill>
            <a:srgbClr val="002060"/>
          </a:solidFill>
          <a:ln>
            <a:solidFill>
              <a:schemeClr val="bg1"/>
            </a:solidFill>
          </a:ln>
        </p:spPr>
        <p:txBody>
          <a:bodyPr wrap="square" rtlCol="0">
            <a:spAutoFit/>
          </a:bodyPr>
          <a:lstStyle>
            <a:defPPr>
              <a:defRPr lang="en-US"/>
            </a:defPPr>
            <a:lvl1pPr>
              <a:defRPr sz="2800">
                <a:solidFill>
                  <a:schemeClr val="bg1"/>
                </a:solidFill>
                <a:latin typeface="黑体" panose="02010609060101010101" pitchFamily="49" charset="-122"/>
                <a:ea typeface="黑体" panose="02010609060101010101" pitchFamily="49" charset="-122"/>
              </a:defRPr>
            </a:lvl1pPr>
          </a:lstStyle>
          <a:p>
            <a:r>
              <a:rPr lang="zh-CN" altLang="zh-CN" dirty="0"/>
              <a:t>中外交通</a:t>
            </a:r>
            <a:r>
              <a:rPr lang="zh-CN" altLang="en-US" dirty="0"/>
              <a:t>发达</a:t>
            </a:r>
            <a:r>
              <a:rPr lang="zh-CN" altLang="zh-CN" dirty="0"/>
              <a:t>：陆路、海路畅通</a:t>
            </a:r>
          </a:p>
        </p:txBody>
      </p:sp>
      <p:sp>
        <p:nvSpPr>
          <p:cNvPr id="35" name="TextBox 34"/>
          <p:cNvSpPr txBox="1"/>
          <p:nvPr/>
        </p:nvSpPr>
        <p:spPr>
          <a:xfrm>
            <a:off x="0" y="76200"/>
            <a:ext cx="1905000" cy="584775"/>
          </a:xfrm>
          <a:prstGeom prst="rect">
            <a:avLst/>
          </a:prstGeom>
          <a:noFill/>
          <a:ln w="28575">
            <a:solidFill>
              <a:srgbClr val="FFC000"/>
            </a:solidFill>
          </a:ln>
        </p:spPr>
        <p:txBody>
          <a:bodyPr wrap="square" rtlCol="0">
            <a:spAutoFit/>
          </a:bodyPr>
          <a:lstStyle/>
          <a:p>
            <a:pPr algn="ctr"/>
            <a:r>
              <a:rPr lang="zh-CN" altLang="en-US" sz="3200" b="1" dirty="0">
                <a:solidFill>
                  <a:schemeClr val="bg1"/>
                </a:solidFill>
                <a:latin typeface="黑体" panose="02010609060101010101" pitchFamily="49" charset="-122"/>
                <a:ea typeface="黑体" panose="02010609060101010101" pitchFamily="49" charset="-122"/>
              </a:rPr>
              <a:t>知识框架</a:t>
            </a:r>
          </a:p>
        </p:txBody>
      </p:sp>
    </p:spTree>
    <p:extLst>
      <p:ext uri="{BB962C8B-B14F-4D97-AF65-F5344CB8AC3E}">
        <p14:creationId xmlns:p14="http://schemas.microsoft.com/office/powerpoint/2010/main" val="120501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wipe(down)">
                                      <p:cBhvr>
                                        <p:cTn id="13" dur="5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left)">
                                      <p:cBhvr>
                                        <p:cTn id="18" dur="500"/>
                                        <p:tgtEl>
                                          <p:spTgt spid="13"/>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left)">
                                      <p:cBhvr>
                                        <p:cTn id="21" dur="500"/>
                                        <p:tgtEl>
                                          <p:spTgt spid="14"/>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wipe(left)">
                                      <p:cBhvr>
                                        <p:cTn id="24" dur="5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barn(inVertical)">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down)">
                                      <p:cBhvr>
                                        <p:cTn id="34" dur="500"/>
                                        <p:tgtEl>
                                          <p:spTgt spid="18"/>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down)">
                                      <p:cBhvr>
                                        <p:cTn id="39" dur="500"/>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wipe(down)">
                                      <p:cBhvr>
                                        <p:cTn id="44" dur="500"/>
                                        <p:tgtEl>
                                          <p:spTgt spid="19"/>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wipe(down)">
                                      <p:cBhvr>
                                        <p:cTn id="49" dur="500"/>
                                        <p:tgtEl>
                                          <p:spTgt spid="20"/>
                                        </p:tgtEl>
                                      </p:cBhvr>
                                    </p:animEffect>
                                  </p:childTnLst>
                                </p:cTn>
                              </p:par>
                            </p:childTnLst>
                          </p:cTn>
                        </p:par>
                      </p:childTnLst>
                    </p:cTn>
                  </p:par>
                  <p:par>
                    <p:cTn id="50" fill="hold">
                      <p:stCondLst>
                        <p:cond delay="indefinite"/>
                      </p:stCondLst>
                      <p:childTnLst>
                        <p:par>
                          <p:cTn id="51" fill="hold">
                            <p:stCondLst>
                              <p:cond delay="0"/>
                            </p:stCondLst>
                            <p:childTnLst>
                              <p:par>
                                <p:cTn id="52" presetID="16" presetClass="entr" presetSubtype="21" fill="hold" grpId="0" nodeType="click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barn(inVertical)">
                                      <p:cBhvr>
                                        <p:cTn id="54" dur="500"/>
                                        <p:tgtEl>
                                          <p:spTgt spid="21"/>
                                        </p:tgtEl>
                                      </p:cBhvr>
                                    </p:animEffect>
                                  </p:childTnLst>
                                </p:cTn>
                              </p:par>
                              <p:par>
                                <p:cTn id="55" presetID="16" presetClass="entr" presetSubtype="21" fill="hold" grpId="0" nodeType="with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barn(inVertical)">
                                      <p:cBhvr>
                                        <p:cTn id="57" dur="500"/>
                                        <p:tgtEl>
                                          <p:spTgt spid="22"/>
                                        </p:tgtEl>
                                      </p:cBhvr>
                                    </p:animEffect>
                                  </p:childTnLst>
                                </p:cTn>
                              </p:par>
                              <p:par>
                                <p:cTn id="58" presetID="16" presetClass="entr" presetSubtype="21" fill="hold" grpId="0" nodeType="with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barn(inVertical)">
                                      <p:cBhvr>
                                        <p:cTn id="60" dur="500"/>
                                        <p:tgtEl>
                                          <p:spTgt spid="23"/>
                                        </p:tgtEl>
                                      </p:cBhvr>
                                    </p:animEffect>
                                  </p:childTnLst>
                                </p:cTn>
                              </p:par>
                            </p:childTnLst>
                          </p:cTn>
                        </p:par>
                      </p:childTnLst>
                    </p:cTn>
                  </p:par>
                  <p:par>
                    <p:cTn id="61" fill="hold">
                      <p:stCondLst>
                        <p:cond delay="indefinite"/>
                      </p:stCondLst>
                      <p:childTnLst>
                        <p:par>
                          <p:cTn id="62" fill="hold">
                            <p:stCondLst>
                              <p:cond delay="0"/>
                            </p:stCondLst>
                            <p:childTnLst>
                              <p:par>
                                <p:cTn id="63" presetID="16" presetClass="entr" presetSubtype="21" fill="hold" grpId="0" nodeType="clickEffect">
                                  <p:stCondLst>
                                    <p:cond delay="0"/>
                                  </p:stCondLst>
                                  <p:childTnLst>
                                    <p:set>
                                      <p:cBhvr>
                                        <p:cTn id="64" dur="1" fill="hold">
                                          <p:stCondLst>
                                            <p:cond delay="0"/>
                                          </p:stCondLst>
                                        </p:cTn>
                                        <p:tgtEl>
                                          <p:spTgt spid="27"/>
                                        </p:tgtEl>
                                        <p:attrNameLst>
                                          <p:attrName>style.visibility</p:attrName>
                                        </p:attrNameLst>
                                      </p:cBhvr>
                                      <p:to>
                                        <p:strVal val="visible"/>
                                      </p:to>
                                    </p:set>
                                    <p:animEffect transition="in" filter="barn(inVertical)">
                                      <p:cBhvr>
                                        <p:cTn id="65" dur="500"/>
                                        <p:tgtEl>
                                          <p:spTgt spid="27"/>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grpId="0" nodeType="click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wipe(down)">
                                      <p:cBhvr>
                                        <p:cTn id="70" dur="500"/>
                                        <p:tgtEl>
                                          <p:spTgt spid="24"/>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4" fill="hold" grpId="0" nodeType="click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wipe(down)">
                                      <p:cBhvr>
                                        <p:cTn id="75" dur="500"/>
                                        <p:tgtEl>
                                          <p:spTgt spid="25"/>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4" fill="hold" grpId="0" nodeType="clickEffect">
                                  <p:stCondLst>
                                    <p:cond delay="0"/>
                                  </p:stCondLst>
                                  <p:childTnLst>
                                    <p:set>
                                      <p:cBhvr>
                                        <p:cTn id="79" dur="1" fill="hold">
                                          <p:stCondLst>
                                            <p:cond delay="0"/>
                                          </p:stCondLst>
                                        </p:cTn>
                                        <p:tgtEl>
                                          <p:spTgt spid="26"/>
                                        </p:tgtEl>
                                        <p:attrNameLst>
                                          <p:attrName>style.visibility</p:attrName>
                                        </p:attrNameLst>
                                      </p:cBhvr>
                                      <p:to>
                                        <p:strVal val="visible"/>
                                      </p:to>
                                    </p:set>
                                    <p:animEffect transition="in" filter="wipe(down)">
                                      <p:cBhvr>
                                        <p:cTn id="80" dur="500"/>
                                        <p:tgtEl>
                                          <p:spTgt spid="26"/>
                                        </p:tgtEl>
                                      </p:cBhvr>
                                    </p:animEffect>
                                  </p:childTnLst>
                                </p:cTn>
                              </p:par>
                            </p:childTnLst>
                          </p:cTn>
                        </p:par>
                      </p:childTnLst>
                    </p:cTn>
                  </p:par>
                  <p:par>
                    <p:cTn id="81" fill="hold">
                      <p:stCondLst>
                        <p:cond delay="indefinite"/>
                      </p:stCondLst>
                      <p:childTnLst>
                        <p:par>
                          <p:cTn id="82" fill="hold">
                            <p:stCondLst>
                              <p:cond delay="0"/>
                            </p:stCondLst>
                            <p:childTnLst>
                              <p:par>
                                <p:cTn id="83" presetID="16" presetClass="entr" presetSubtype="21" fill="hold" grpId="0" nodeType="clickEffect">
                                  <p:stCondLst>
                                    <p:cond delay="0"/>
                                  </p:stCondLst>
                                  <p:childTnLst>
                                    <p:set>
                                      <p:cBhvr>
                                        <p:cTn id="84" dur="1" fill="hold">
                                          <p:stCondLst>
                                            <p:cond delay="0"/>
                                          </p:stCondLst>
                                        </p:cTn>
                                        <p:tgtEl>
                                          <p:spTgt spid="32"/>
                                        </p:tgtEl>
                                        <p:attrNameLst>
                                          <p:attrName>style.visibility</p:attrName>
                                        </p:attrNameLst>
                                      </p:cBhvr>
                                      <p:to>
                                        <p:strVal val="visible"/>
                                      </p:to>
                                    </p:set>
                                    <p:animEffect transition="in" filter="barn(inVertical)">
                                      <p:cBhvr>
                                        <p:cTn id="85" dur="500"/>
                                        <p:tgtEl>
                                          <p:spTgt spid="32"/>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4" fill="hold" grpId="0" nodeType="clickEffect">
                                  <p:stCondLst>
                                    <p:cond delay="0"/>
                                  </p:stCondLst>
                                  <p:childTnLst>
                                    <p:set>
                                      <p:cBhvr>
                                        <p:cTn id="89" dur="1" fill="hold">
                                          <p:stCondLst>
                                            <p:cond delay="0"/>
                                          </p:stCondLst>
                                        </p:cTn>
                                        <p:tgtEl>
                                          <p:spTgt spid="29"/>
                                        </p:tgtEl>
                                        <p:attrNameLst>
                                          <p:attrName>style.visibility</p:attrName>
                                        </p:attrNameLst>
                                      </p:cBhvr>
                                      <p:to>
                                        <p:strVal val="visible"/>
                                      </p:to>
                                    </p:set>
                                    <p:animEffect transition="in" filter="wipe(down)">
                                      <p:cBhvr>
                                        <p:cTn id="90" dur="500"/>
                                        <p:tgtEl>
                                          <p:spTgt spid="29"/>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4" fill="hold" grpId="0" nodeType="clickEffect">
                                  <p:stCondLst>
                                    <p:cond delay="0"/>
                                  </p:stCondLst>
                                  <p:childTnLst>
                                    <p:set>
                                      <p:cBhvr>
                                        <p:cTn id="94" dur="1" fill="hold">
                                          <p:stCondLst>
                                            <p:cond delay="0"/>
                                          </p:stCondLst>
                                        </p:cTn>
                                        <p:tgtEl>
                                          <p:spTgt spid="30"/>
                                        </p:tgtEl>
                                        <p:attrNameLst>
                                          <p:attrName>style.visibility</p:attrName>
                                        </p:attrNameLst>
                                      </p:cBhvr>
                                      <p:to>
                                        <p:strVal val="visible"/>
                                      </p:to>
                                    </p:set>
                                    <p:animEffect transition="in" filter="wipe(down)">
                                      <p:cBhvr>
                                        <p:cTn id="95" dur="500"/>
                                        <p:tgtEl>
                                          <p:spTgt spid="30"/>
                                        </p:tgtEl>
                                      </p:cBhvr>
                                    </p:animEffect>
                                  </p:childTnLst>
                                </p:cTn>
                              </p:par>
                            </p:childTnLst>
                          </p:cTn>
                        </p:par>
                      </p:childTnLst>
                    </p:cTn>
                  </p:par>
                  <p:par>
                    <p:cTn id="96" fill="hold">
                      <p:stCondLst>
                        <p:cond delay="indefinite"/>
                      </p:stCondLst>
                      <p:childTnLst>
                        <p:par>
                          <p:cTn id="97" fill="hold">
                            <p:stCondLst>
                              <p:cond delay="0"/>
                            </p:stCondLst>
                            <p:childTnLst>
                              <p:par>
                                <p:cTn id="98" presetID="22" presetClass="entr" presetSubtype="4" fill="hold" grpId="0" nodeType="clickEffect">
                                  <p:stCondLst>
                                    <p:cond delay="0"/>
                                  </p:stCondLst>
                                  <p:childTnLst>
                                    <p:set>
                                      <p:cBhvr>
                                        <p:cTn id="99" dur="1" fill="hold">
                                          <p:stCondLst>
                                            <p:cond delay="0"/>
                                          </p:stCondLst>
                                        </p:cTn>
                                        <p:tgtEl>
                                          <p:spTgt spid="31"/>
                                        </p:tgtEl>
                                        <p:attrNameLst>
                                          <p:attrName>style.visibility</p:attrName>
                                        </p:attrNameLst>
                                      </p:cBhvr>
                                      <p:to>
                                        <p:strVal val="visible"/>
                                      </p:to>
                                    </p:set>
                                    <p:animEffect transition="in" filter="wipe(down)">
                                      <p:cBhvr>
                                        <p:cTn id="100" dur="500"/>
                                        <p:tgtEl>
                                          <p:spTgt spid="31"/>
                                        </p:tgtEl>
                                      </p:cBhvr>
                                    </p:animEffect>
                                  </p:childTnLst>
                                </p:cTn>
                              </p:par>
                            </p:childTnLst>
                          </p:cTn>
                        </p:par>
                      </p:childTnLst>
                    </p:cTn>
                  </p:par>
                  <p:par>
                    <p:cTn id="101" fill="hold">
                      <p:stCondLst>
                        <p:cond delay="indefinite"/>
                      </p:stCondLst>
                      <p:childTnLst>
                        <p:par>
                          <p:cTn id="102" fill="hold">
                            <p:stCondLst>
                              <p:cond delay="0"/>
                            </p:stCondLst>
                            <p:childTnLst>
                              <p:par>
                                <p:cTn id="103" presetID="22" presetClass="entr" presetSubtype="4" fill="hold" grpId="0" nodeType="clickEffect">
                                  <p:stCondLst>
                                    <p:cond delay="0"/>
                                  </p:stCondLst>
                                  <p:childTnLst>
                                    <p:set>
                                      <p:cBhvr>
                                        <p:cTn id="104" dur="1" fill="hold">
                                          <p:stCondLst>
                                            <p:cond delay="0"/>
                                          </p:stCondLst>
                                        </p:cTn>
                                        <p:tgtEl>
                                          <p:spTgt spid="33"/>
                                        </p:tgtEl>
                                        <p:attrNameLst>
                                          <p:attrName>style.visibility</p:attrName>
                                        </p:attrNameLst>
                                      </p:cBhvr>
                                      <p:to>
                                        <p:strVal val="visible"/>
                                      </p:to>
                                    </p:set>
                                    <p:animEffect transition="in" filter="wipe(down)">
                                      <p:cBhvr>
                                        <p:cTn id="10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9" grpId="0" animBg="1"/>
      <p:bldP spid="30" grpId="0" animBg="1"/>
      <p:bldP spid="31" grpId="0" animBg="1"/>
      <p:bldP spid="32" grpId="0" animBg="1"/>
      <p:bldP spid="3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1268</TotalTime>
  <Words>1965</Words>
  <Application>Microsoft Office PowerPoint</Application>
  <PresentationFormat>全屏显示(4:3)</PresentationFormat>
  <Paragraphs>377</Paragraphs>
  <Slides>46</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46</vt:i4>
      </vt:variant>
    </vt:vector>
  </HeadingPairs>
  <TitlesOfParts>
    <vt:vector size="51" baseType="lpstr">
      <vt:lpstr>黑体</vt:lpstr>
      <vt:lpstr>微软雅黑</vt:lpstr>
      <vt:lpstr>Arial</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会玲 郭</cp:lastModifiedBy>
  <cp:revision>143</cp:revision>
  <dcterms:created xsi:type="dcterms:W3CDTF">2006-08-16T00:00:00Z</dcterms:created>
  <dcterms:modified xsi:type="dcterms:W3CDTF">2020-03-10T09:53:22Z</dcterms:modified>
</cp:coreProperties>
</file>

<file path=docProps/thumbnail.jpeg>
</file>